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1"/>
  </p:notesMasterIdLst>
  <p:sldIdLst>
    <p:sldId id="256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335" r:id="rId14"/>
    <p:sldId id="336" r:id="rId15"/>
    <p:sldId id="286" r:id="rId16"/>
    <p:sldId id="339" r:id="rId17"/>
    <p:sldId id="288" r:id="rId18"/>
    <p:sldId id="287" r:id="rId19"/>
    <p:sldId id="269" r:id="rId20"/>
    <p:sldId id="281" r:id="rId21"/>
    <p:sldId id="271" r:id="rId22"/>
    <p:sldId id="272" r:id="rId23"/>
    <p:sldId id="273" r:id="rId24"/>
    <p:sldId id="275" r:id="rId25"/>
    <p:sldId id="274" r:id="rId26"/>
    <p:sldId id="277" r:id="rId27"/>
    <p:sldId id="278" r:id="rId28"/>
    <p:sldId id="289" r:id="rId29"/>
    <p:sldId id="279" r:id="rId30"/>
    <p:sldId id="290" r:id="rId31"/>
    <p:sldId id="282" r:id="rId32"/>
    <p:sldId id="284" r:id="rId33"/>
    <p:sldId id="285" r:id="rId34"/>
    <p:sldId id="344" r:id="rId35"/>
    <p:sldId id="349" r:id="rId36"/>
    <p:sldId id="340" r:id="rId37"/>
    <p:sldId id="345" r:id="rId38"/>
    <p:sldId id="346" r:id="rId39"/>
    <p:sldId id="283" r:id="rId40"/>
    <p:sldId id="291" r:id="rId41"/>
    <p:sldId id="337" r:id="rId42"/>
    <p:sldId id="338" r:id="rId43"/>
    <p:sldId id="276" r:id="rId44"/>
    <p:sldId id="292" r:id="rId45"/>
    <p:sldId id="347" r:id="rId46"/>
    <p:sldId id="348" r:id="rId47"/>
    <p:sldId id="308" r:id="rId48"/>
    <p:sldId id="341" r:id="rId49"/>
    <p:sldId id="309" r:id="rId50"/>
    <p:sldId id="268" r:id="rId51"/>
    <p:sldId id="307" r:id="rId52"/>
    <p:sldId id="306" r:id="rId53"/>
    <p:sldId id="310" r:id="rId54"/>
    <p:sldId id="311" r:id="rId55"/>
    <p:sldId id="312" r:id="rId56"/>
    <p:sldId id="313" r:id="rId57"/>
    <p:sldId id="314" r:id="rId58"/>
    <p:sldId id="320" r:id="rId59"/>
    <p:sldId id="315" r:id="rId60"/>
    <p:sldId id="316" r:id="rId61"/>
    <p:sldId id="317" r:id="rId62"/>
    <p:sldId id="318" r:id="rId63"/>
    <p:sldId id="321" r:id="rId64"/>
    <p:sldId id="327" r:id="rId65"/>
    <p:sldId id="328" r:id="rId66"/>
    <p:sldId id="329" r:id="rId67"/>
    <p:sldId id="330" r:id="rId68"/>
    <p:sldId id="322" r:id="rId69"/>
    <p:sldId id="323" r:id="rId70"/>
    <p:sldId id="324" r:id="rId71"/>
    <p:sldId id="325" r:id="rId72"/>
    <p:sldId id="319" r:id="rId73"/>
    <p:sldId id="331" r:id="rId74"/>
    <p:sldId id="332" r:id="rId75"/>
    <p:sldId id="333" r:id="rId76"/>
    <p:sldId id="334" r:id="rId77"/>
    <p:sldId id="326" r:id="rId78"/>
    <p:sldId id="342" r:id="rId79"/>
    <p:sldId id="343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8ED"/>
    <a:srgbClr val="A6C3FC"/>
    <a:srgbClr val="9AB6E6"/>
    <a:srgbClr val="8EA4CF"/>
    <a:srgbClr val="8597BB"/>
    <a:srgbClr val="7B8DAA"/>
    <a:srgbClr val="73849F"/>
    <a:srgbClr val="6B7C92"/>
    <a:srgbClr val="B4C6E7"/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D95EB-AAFF-584F-9D8B-2DDA4EF25A80}" v="33" dt="2023-10-20T11:40:31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6"/>
    <p:restoredTop sz="82304"/>
  </p:normalViewPr>
  <p:slideViewPr>
    <p:cSldViewPr snapToGrid="0">
      <p:cViewPr varScale="1">
        <p:scale>
          <a:sx n="120" d="100"/>
          <a:sy n="120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microsoft.com/office/2015/10/relationships/revisionInfo" Target="revisionInfo.xml"/><Relationship Id="rId61" Type="http://schemas.openxmlformats.org/officeDocument/2006/relationships/slide" Target="slides/slide59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schalis Chatzopoulos" userId="1537d5c6-058d-41ef-9549-dedb43ed9e75" providerId="ADAL" clId="{10FD95EB-AAFF-584F-9D8B-2DDA4EF25A80}"/>
    <pc:docChg chg="undo custSel addSld modSld">
      <pc:chgData name="Paschalis Chatzopoulos" userId="1537d5c6-058d-41ef-9549-dedb43ed9e75" providerId="ADAL" clId="{10FD95EB-AAFF-584F-9D8B-2DDA4EF25A80}" dt="2023-10-20T11:41:43.869" v="2110" actId="20577"/>
      <pc:docMkLst>
        <pc:docMk/>
      </pc:docMkLst>
      <pc:sldChg chg="addSp delSp modSp mod">
        <pc:chgData name="Paschalis Chatzopoulos" userId="1537d5c6-058d-41ef-9549-dedb43ed9e75" providerId="ADAL" clId="{10FD95EB-AAFF-584F-9D8B-2DDA4EF25A80}" dt="2023-10-20T10:17:15.849" v="285" actId="20577"/>
        <pc:sldMkLst>
          <pc:docMk/>
          <pc:sldMk cId="1973607020" sldId="315"/>
        </pc:sldMkLst>
        <pc:spChg chg="add mod">
          <ac:chgData name="Paschalis Chatzopoulos" userId="1537d5c6-058d-41ef-9549-dedb43ed9e75" providerId="ADAL" clId="{10FD95EB-AAFF-584F-9D8B-2DDA4EF25A80}" dt="2023-10-20T10:05:13.188" v="17" actId="166"/>
          <ac:spMkLst>
            <pc:docMk/>
            <pc:sldMk cId="1973607020" sldId="315"/>
            <ac:spMk id="3" creationId="{AB1EBB05-E422-C6F1-F89A-4661AC6F9246}"/>
          </ac:spMkLst>
        </pc:spChg>
        <pc:spChg chg="add mod">
          <ac:chgData name="Paschalis Chatzopoulos" userId="1537d5c6-058d-41ef-9549-dedb43ed9e75" providerId="ADAL" clId="{10FD95EB-AAFF-584F-9D8B-2DDA4EF25A80}" dt="2023-10-20T10:05:05.780" v="16" actId="166"/>
          <ac:spMkLst>
            <pc:docMk/>
            <pc:sldMk cId="1973607020" sldId="315"/>
            <ac:spMk id="4" creationId="{1B0ED062-841D-3BF2-106E-4C2062505A1A}"/>
          </ac:spMkLst>
        </pc:spChg>
        <pc:spChg chg="add mod">
          <ac:chgData name="Paschalis Chatzopoulos" userId="1537d5c6-058d-41ef-9549-dedb43ed9e75" providerId="ADAL" clId="{10FD95EB-AAFF-584F-9D8B-2DDA4EF25A80}" dt="2023-10-20T10:05:23.585" v="18" actId="14100"/>
          <ac:spMkLst>
            <pc:docMk/>
            <pc:sldMk cId="1973607020" sldId="315"/>
            <ac:spMk id="5" creationId="{DA453A95-77F6-1F93-67E0-8DAD81DEC085}"/>
          </ac:spMkLst>
        </pc:spChg>
        <pc:spChg chg="add mod">
          <ac:chgData name="Paschalis Chatzopoulos" userId="1537d5c6-058d-41ef-9549-dedb43ed9e75" providerId="ADAL" clId="{10FD95EB-AAFF-584F-9D8B-2DDA4EF25A80}" dt="2023-10-20T10:08:53.209" v="178" actId="14100"/>
          <ac:spMkLst>
            <pc:docMk/>
            <pc:sldMk cId="1973607020" sldId="315"/>
            <ac:spMk id="6" creationId="{82C11F6A-67D2-F932-239D-4A45A786C22E}"/>
          </ac:spMkLst>
        </pc:spChg>
        <pc:spChg chg="add mod">
          <ac:chgData name="Paschalis Chatzopoulos" userId="1537d5c6-058d-41ef-9549-dedb43ed9e75" providerId="ADAL" clId="{10FD95EB-AAFF-584F-9D8B-2DDA4EF25A80}" dt="2023-10-20T10:08:35.346" v="175" actId="20577"/>
          <ac:spMkLst>
            <pc:docMk/>
            <pc:sldMk cId="1973607020" sldId="315"/>
            <ac:spMk id="7" creationId="{C0EA6DAE-5073-DB0A-8589-0DD8C0FBEAB9}"/>
          </ac:spMkLst>
        </pc:spChg>
        <pc:spChg chg="add mod">
          <ac:chgData name="Paschalis Chatzopoulos" userId="1537d5c6-058d-41ef-9549-dedb43ed9e75" providerId="ADAL" clId="{10FD95EB-AAFF-584F-9D8B-2DDA4EF25A80}" dt="2023-10-20T10:17:15.849" v="285" actId="20577"/>
          <ac:spMkLst>
            <pc:docMk/>
            <pc:sldMk cId="1973607020" sldId="315"/>
            <ac:spMk id="9" creationId="{D5CA63A2-96A2-F36A-5D25-836072CE83F4}"/>
          </ac:spMkLst>
        </pc:spChg>
        <pc:spChg chg="add mod">
          <ac:chgData name="Paschalis Chatzopoulos" userId="1537d5c6-058d-41ef-9549-dedb43ed9e75" providerId="ADAL" clId="{10FD95EB-AAFF-584F-9D8B-2DDA4EF25A80}" dt="2023-10-20T10:15:46.418" v="273" actId="207"/>
          <ac:spMkLst>
            <pc:docMk/>
            <pc:sldMk cId="1973607020" sldId="315"/>
            <ac:spMk id="10" creationId="{9A835068-7B85-D1B5-A73E-B7727D0CC86D}"/>
          </ac:spMkLst>
        </pc:spChg>
        <pc:spChg chg="add mod">
          <ac:chgData name="Paschalis Chatzopoulos" userId="1537d5c6-058d-41ef-9549-dedb43ed9e75" providerId="ADAL" clId="{10FD95EB-AAFF-584F-9D8B-2DDA4EF25A80}" dt="2023-10-20T10:15:57.771" v="277" actId="208"/>
          <ac:spMkLst>
            <pc:docMk/>
            <pc:sldMk cId="1973607020" sldId="315"/>
            <ac:spMk id="11" creationId="{BC0C8CDA-B257-EA45-5DDC-B393C41A3353}"/>
          </ac:spMkLst>
        </pc:spChg>
        <pc:spChg chg="add del mod">
          <ac:chgData name="Paschalis Chatzopoulos" userId="1537d5c6-058d-41ef-9549-dedb43ed9e75" providerId="ADAL" clId="{10FD95EB-AAFF-584F-9D8B-2DDA4EF25A80}" dt="2023-10-20T10:17:08.021" v="279" actId="767"/>
          <ac:spMkLst>
            <pc:docMk/>
            <pc:sldMk cId="1973607020" sldId="315"/>
            <ac:spMk id="12" creationId="{7AC112C6-E804-1D45-B63A-9BBD8A3942DE}"/>
          </ac:spMkLst>
        </pc:spChg>
        <pc:picChg chg="add del mod modCrop">
          <ac:chgData name="Paschalis Chatzopoulos" userId="1537d5c6-058d-41ef-9549-dedb43ed9e75" providerId="ADAL" clId="{10FD95EB-AAFF-584F-9D8B-2DDA4EF25A80}" dt="2023-10-20T10:07:59.508" v="160" actId="478"/>
          <ac:picMkLst>
            <pc:docMk/>
            <pc:sldMk cId="1973607020" sldId="315"/>
            <ac:picMk id="2" creationId="{762A881B-EEFA-01F0-A90F-55E22637569E}"/>
          </ac:picMkLst>
        </pc:picChg>
        <pc:picChg chg="add mod modCrop">
          <ac:chgData name="Paschalis Chatzopoulos" userId="1537d5c6-058d-41ef-9549-dedb43ed9e75" providerId="ADAL" clId="{10FD95EB-AAFF-584F-9D8B-2DDA4EF25A80}" dt="2023-10-20T10:08:28.140" v="166" actId="167"/>
          <ac:picMkLst>
            <pc:docMk/>
            <pc:sldMk cId="1973607020" sldId="315"/>
            <ac:picMk id="8" creationId="{5A80D63D-4248-2236-9213-F012A91B64B0}"/>
          </ac:picMkLst>
        </pc:picChg>
      </pc:sldChg>
      <pc:sldChg chg="addSp delSp modSp new mod">
        <pc:chgData name="Paschalis Chatzopoulos" userId="1537d5c6-058d-41ef-9549-dedb43ed9e75" providerId="ADAL" clId="{10FD95EB-AAFF-584F-9D8B-2DDA4EF25A80}" dt="2023-10-20T10:18:40.098" v="332" actId="13926"/>
        <pc:sldMkLst>
          <pc:docMk/>
          <pc:sldMk cId="1462190026" sldId="316"/>
        </pc:sldMkLst>
        <pc:spChg chg="del">
          <ac:chgData name="Paschalis Chatzopoulos" userId="1537d5c6-058d-41ef-9549-dedb43ed9e75" providerId="ADAL" clId="{10FD95EB-AAFF-584F-9D8B-2DDA4EF25A80}" dt="2023-10-20T10:17:25.349" v="288" actId="478"/>
          <ac:spMkLst>
            <pc:docMk/>
            <pc:sldMk cId="1462190026" sldId="316"/>
            <ac:spMk id="2" creationId="{86896AB9-D30A-1EFB-9C35-4BBA22534D46}"/>
          </ac:spMkLst>
        </pc:spChg>
        <pc:spChg chg="del">
          <ac:chgData name="Paschalis Chatzopoulos" userId="1537d5c6-058d-41ef-9549-dedb43ed9e75" providerId="ADAL" clId="{10FD95EB-AAFF-584F-9D8B-2DDA4EF25A80}" dt="2023-10-20T10:17:23.529" v="287" actId="478"/>
          <ac:spMkLst>
            <pc:docMk/>
            <pc:sldMk cId="1462190026" sldId="316"/>
            <ac:spMk id="3" creationId="{897AFFF2-3464-24B6-59DA-9EC00C24B158}"/>
          </ac:spMkLst>
        </pc:spChg>
        <pc:spChg chg="add mod">
          <ac:chgData name="Paschalis Chatzopoulos" userId="1537d5c6-058d-41ef-9549-dedb43ed9e75" providerId="ADAL" clId="{10FD95EB-AAFF-584F-9D8B-2DDA4EF25A80}" dt="2023-10-20T10:18:19.338" v="299" actId="1582"/>
          <ac:spMkLst>
            <pc:docMk/>
            <pc:sldMk cId="1462190026" sldId="316"/>
            <ac:spMk id="5" creationId="{C962C98A-8C86-0B73-2625-8850C980AC5D}"/>
          </ac:spMkLst>
        </pc:spChg>
        <pc:spChg chg="add mod">
          <ac:chgData name="Paschalis Chatzopoulos" userId="1537d5c6-058d-41ef-9549-dedb43ed9e75" providerId="ADAL" clId="{10FD95EB-AAFF-584F-9D8B-2DDA4EF25A80}" dt="2023-10-20T10:18:40.098" v="332" actId="13926"/>
          <ac:spMkLst>
            <pc:docMk/>
            <pc:sldMk cId="1462190026" sldId="316"/>
            <ac:spMk id="6" creationId="{DD163226-0880-019B-09E5-67CE2F5D5511}"/>
          </ac:spMkLst>
        </pc:spChg>
        <pc:picChg chg="add mod modCrop">
          <ac:chgData name="Paschalis Chatzopoulos" userId="1537d5c6-058d-41ef-9549-dedb43ed9e75" providerId="ADAL" clId="{10FD95EB-AAFF-584F-9D8B-2DDA4EF25A80}" dt="2023-10-20T10:17:45.295" v="294" actId="732"/>
          <ac:picMkLst>
            <pc:docMk/>
            <pc:sldMk cId="1462190026" sldId="316"/>
            <ac:picMk id="4" creationId="{FB72E29B-2BE1-6457-4F35-0C6B6229E7D5}"/>
          </ac:picMkLst>
        </pc:picChg>
      </pc:sldChg>
      <pc:sldChg chg="addSp delSp modSp new mod">
        <pc:chgData name="Paschalis Chatzopoulos" userId="1537d5c6-058d-41ef-9549-dedb43ed9e75" providerId="ADAL" clId="{10FD95EB-AAFF-584F-9D8B-2DDA4EF25A80}" dt="2023-10-20T10:22:23.621" v="461" actId="1076"/>
        <pc:sldMkLst>
          <pc:docMk/>
          <pc:sldMk cId="422490737" sldId="317"/>
        </pc:sldMkLst>
        <pc:spChg chg="del">
          <ac:chgData name="Paschalis Chatzopoulos" userId="1537d5c6-058d-41ef-9549-dedb43ed9e75" providerId="ADAL" clId="{10FD95EB-AAFF-584F-9D8B-2DDA4EF25A80}" dt="2023-10-20T10:19:03.959" v="335" actId="478"/>
          <ac:spMkLst>
            <pc:docMk/>
            <pc:sldMk cId="422490737" sldId="317"/>
            <ac:spMk id="2" creationId="{4F6FABEA-1DCD-450A-A4CA-B11CE83ADAA7}"/>
          </ac:spMkLst>
        </pc:spChg>
        <pc:spChg chg="del">
          <ac:chgData name="Paschalis Chatzopoulos" userId="1537d5c6-058d-41ef-9549-dedb43ed9e75" providerId="ADAL" clId="{10FD95EB-AAFF-584F-9D8B-2DDA4EF25A80}" dt="2023-10-20T10:19:02.441" v="334" actId="478"/>
          <ac:spMkLst>
            <pc:docMk/>
            <pc:sldMk cId="422490737" sldId="317"/>
            <ac:spMk id="3" creationId="{783D2382-65F3-9DB1-0FA9-1D9E5117AC83}"/>
          </ac:spMkLst>
        </pc:spChg>
        <pc:spChg chg="add mod">
          <ac:chgData name="Paschalis Chatzopoulos" userId="1537d5c6-058d-41ef-9549-dedb43ed9e75" providerId="ADAL" clId="{10FD95EB-AAFF-584F-9D8B-2DDA4EF25A80}" dt="2023-10-20T10:20:07.024" v="345" actId="1076"/>
          <ac:spMkLst>
            <pc:docMk/>
            <pc:sldMk cId="422490737" sldId="317"/>
            <ac:spMk id="5" creationId="{9C131A6A-F058-81C6-C847-28B875C637DB}"/>
          </ac:spMkLst>
        </pc:spChg>
        <pc:spChg chg="add mod">
          <ac:chgData name="Paschalis Chatzopoulos" userId="1537d5c6-058d-41ef-9549-dedb43ed9e75" providerId="ADAL" clId="{10FD95EB-AAFF-584F-9D8B-2DDA4EF25A80}" dt="2023-10-20T10:20:22.854" v="376" actId="20577"/>
          <ac:spMkLst>
            <pc:docMk/>
            <pc:sldMk cId="422490737" sldId="317"/>
            <ac:spMk id="6" creationId="{FFBE0382-3FBE-7B27-4214-BF20F3F5F865}"/>
          </ac:spMkLst>
        </pc:spChg>
        <pc:spChg chg="add mod">
          <ac:chgData name="Paschalis Chatzopoulos" userId="1537d5c6-058d-41ef-9549-dedb43ed9e75" providerId="ADAL" clId="{10FD95EB-AAFF-584F-9D8B-2DDA4EF25A80}" dt="2023-10-20T10:22:23.621" v="461" actId="1076"/>
          <ac:spMkLst>
            <pc:docMk/>
            <pc:sldMk cId="422490737" sldId="317"/>
            <ac:spMk id="7" creationId="{120DDD34-4ED2-8FE4-BC64-0823A60E9401}"/>
          </ac:spMkLst>
        </pc:spChg>
        <pc:picChg chg="add mod modCrop">
          <ac:chgData name="Paschalis Chatzopoulos" userId="1537d5c6-058d-41ef-9549-dedb43ed9e75" providerId="ADAL" clId="{10FD95EB-AAFF-584F-9D8B-2DDA4EF25A80}" dt="2023-10-20T10:19:57.471" v="344" actId="1076"/>
          <ac:picMkLst>
            <pc:docMk/>
            <pc:sldMk cId="422490737" sldId="317"/>
            <ac:picMk id="4" creationId="{A22439EA-E36B-7DF8-DF03-EB2359193AED}"/>
          </ac:picMkLst>
        </pc:picChg>
      </pc:sldChg>
      <pc:sldChg chg="addSp delSp modSp new mod">
        <pc:chgData name="Paschalis Chatzopoulos" userId="1537d5c6-058d-41ef-9549-dedb43ed9e75" providerId="ADAL" clId="{10FD95EB-AAFF-584F-9D8B-2DDA4EF25A80}" dt="2023-10-20T10:26:06.308" v="878" actId="1076"/>
        <pc:sldMkLst>
          <pc:docMk/>
          <pc:sldMk cId="1646231664" sldId="318"/>
        </pc:sldMkLst>
        <pc:spChg chg="del">
          <ac:chgData name="Paschalis Chatzopoulos" userId="1537d5c6-058d-41ef-9549-dedb43ed9e75" providerId="ADAL" clId="{10FD95EB-AAFF-584F-9D8B-2DDA4EF25A80}" dt="2023-10-20T10:22:35.212" v="464" actId="478"/>
          <ac:spMkLst>
            <pc:docMk/>
            <pc:sldMk cId="1646231664" sldId="318"/>
            <ac:spMk id="2" creationId="{61F3D448-7EF0-B2EB-D450-E8D361E093C9}"/>
          </ac:spMkLst>
        </pc:spChg>
        <pc:spChg chg="del">
          <ac:chgData name="Paschalis Chatzopoulos" userId="1537d5c6-058d-41ef-9549-dedb43ed9e75" providerId="ADAL" clId="{10FD95EB-AAFF-584F-9D8B-2DDA4EF25A80}" dt="2023-10-20T10:22:32.708" v="463" actId="478"/>
          <ac:spMkLst>
            <pc:docMk/>
            <pc:sldMk cId="1646231664" sldId="318"/>
            <ac:spMk id="3" creationId="{CBD892A8-E784-B275-F9B0-BA48C1BEFC06}"/>
          </ac:spMkLst>
        </pc:spChg>
        <pc:spChg chg="add mod">
          <ac:chgData name="Paschalis Chatzopoulos" userId="1537d5c6-058d-41ef-9549-dedb43ed9e75" providerId="ADAL" clId="{10FD95EB-AAFF-584F-9D8B-2DDA4EF25A80}" dt="2023-10-20T10:26:06.308" v="878" actId="1076"/>
          <ac:spMkLst>
            <pc:docMk/>
            <pc:sldMk cId="1646231664" sldId="318"/>
            <ac:spMk id="5" creationId="{F52CC135-342D-A05E-8D75-212D4A3971F5}"/>
          </ac:spMkLst>
        </pc:spChg>
        <pc:picChg chg="add mod">
          <ac:chgData name="Paschalis Chatzopoulos" userId="1537d5c6-058d-41ef-9549-dedb43ed9e75" providerId="ADAL" clId="{10FD95EB-AAFF-584F-9D8B-2DDA4EF25A80}" dt="2023-10-20T10:23:13.852" v="467" actId="14100"/>
          <ac:picMkLst>
            <pc:docMk/>
            <pc:sldMk cId="1646231664" sldId="318"/>
            <ac:picMk id="4" creationId="{FC2EBA84-47C5-C975-1382-F548E7FF3053}"/>
          </ac:picMkLst>
        </pc:picChg>
      </pc:sldChg>
      <pc:sldChg chg="addSp delSp modSp new mod">
        <pc:chgData name="Paschalis Chatzopoulos" userId="1537d5c6-058d-41ef-9549-dedb43ed9e75" providerId="ADAL" clId="{10FD95EB-AAFF-584F-9D8B-2DDA4EF25A80}" dt="2023-10-20T11:31:11.366" v="1739" actId="14100"/>
        <pc:sldMkLst>
          <pc:docMk/>
          <pc:sldMk cId="1989730914" sldId="319"/>
        </pc:sldMkLst>
        <pc:spChg chg="del">
          <ac:chgData name="Paschalis Chatzopoulos" userId="1537d5c6-058d-41ef-9549-dedb43ed9e75" providerId="ADAL" clId="{10FD95EB-AAFF-584F-9D8B-2DDA4EF25A80}" dt="2023-10-20T10:26:16.276" v="881" actId="478"/>
          <ac:spMkLst>
            <pc:docMk/>
            <pc:sldMk cId="1989730914" sldId="319"/>
            <ac:spMk id="2" creationId="{1FED3A11-A4C0-3D36-5768-091A19680450}"/>
          </ac:spMkLst>
        </pc:spChg>
        <pc:spChg chg="del">
          <ac:chgData name="Paschalis Chatzopoulos" userId="1537d5c6-058d-41ef-9549-dedb43ed9e75" providerId="ADAL" clId="{10FD95EB-AAFF-584F-9D8B-2DDA4EF25A80}" dt="2023-10-20T10:26:14.720" v="880" actId="478"/>
          <ac:spMkLst>
            <pc:docMk/>
            <pc:sldMk cId="1989730914" sldId="319"/>
            <ac:spMk id="3" creationId="{CD09F5D5-EDF6-5E72-C66D-7F548D3891D6}"/>
          </ac:spMkLst>
        </pc:spChg>
        <pc:spChg chg="add mod">
          <ac:chgData name="Paschalis Chatzopoulos" userId="1537d5c6-058d-41ef-9549-dedb43ed9e75" providerId="ADAL" clId="{10FD95EB-AAFF-584F-9D8B-2DDA4EF25A80}" dt="2023-10-20T10:34:13.227" v="1217" actId="20577"/>
          <ac:spMkLst>
            <pc:docMk/>
            <pc:sldMk cId="1989730914" sldId="319"/>
            <ac:spMk id="4" creationId="{CD6FC93A-8A67-13E6-622A-8D7D0C2B1502}"/>
          </ac:spMkLst>
        </pc:spChg>
        <pc:spChg chg="add mod">
          <ac:chgData name="Paschalis Chatzopoulos" userId="1537d5c6-058d-41ef-9549-dedb43ed9e75" providerId="ADAL" clId="{10FD95EB-AAFF-584F-9D8B-2DDA4EF25A80}" dt="2023-10-20T11:31:02.523" v="1738" actId="15"/>
          <ac:spMkLst>
            <pc:docMk/>
            <pc:sldMk cId="1989730914" sldId="319"/>
            <ac:spMk id="9" creationId="{58979885-9F5A-386A-BAC5-1D2960CC2BA4}"/>
          </ac:spMkLst>
        </pc:spChg>
        <pc:picChg chg="add mod">
          <ac:chgData name="Paschalis Chatzopoulos" userId="1537d5c6-058d-41ef-9549-dedb43ed9e75" providerId="ADAL" clId="{10FD95EB-AAFF-584F-9D8B-2DDA4EF25A80}" dt="2023-10-20T11:31:11.366" v="1739" actId="14100"/>
          <ac:picMkLst>
            <pc:docMk/>
            <pc:sldMk cId="1989730914" sldId="319"/>
            <ac:picMk id="8" creationId="{2F88E5BD-8635-AA88-6001-070FD5535484}"/>
          </ac:picMkLst>
        </pc:picChg>
        <pc:cxnChg chg="add mod">
          <ac:chgData name="Paschalis Chatzopoulos" userId="1537d5c6-058d-41ef-9549-dedb43ed9e75" providerId="ADAL" clId="{10FD95EB-AAFF-584F-9D8B-2DDA4EF25A80}" dt="2023-10-20T10:34:18.480" v="1218" actId="14100"/>
          <ac:cxnSpMkLst>
            <pc:docMk/>
            <pc:sldMk cId="1989730914" sldId="319"/>
            <ac:cxnSpMk id="5" creationId="{7024905F-84C3-55CE-E889-6C860E82B0CF}"/>
          </ac:cxnSpMkLst>
        </pc:cxnChg>
      </pc:sldChg>
      <pc:sldChg chg="addSp delSp modSp new mod">
        <pc:chgData name="Paschalis Chatzopoulos" userId="1537d5c6-058d-41ef-9549-dedb43ed9e75" providerId="ADAL" clId="{10FD95EB-AAFF-584F-9D8B-2DDA4EF25A80}" dt="2023-10-20T10:31:44.420" v="1190" actId="14100"/>
        <pc:sldMkLst>
          <pc:docMk/>
          <pc:sldMk cId="3229999594" sldId="320"/>
        </pc:sldMkLst>
        <pc:spChg chg="del">
          <ac:chgData name="Paschalis Chatzopoulos" userId="1537d5c6-058d-41ef-9549-dedb43ed9e75" providerId="ADAL" clId="{10FD95EB-AAFF-584F-9D8B-2DDA4EF25A80}" dt="2023-10-20T10:28:48.659" v="884" actId="478"/>
          <ac:spMkLst>
            <pc:docMk/>
            <pc:sldMk cId="3229999594" sldId="320"/>
            <ac:spMk id="2" creationId="{228001BA-C60F-F14D-F831-A0D1C93DB71E}"/>
          </ac:spMkLst>
        </pc:spChg>
        <pc:spChg chg="del">
          <ac:chgData name="Paschalis Chatzopoulos" userId="1537d5c6-058d-41ef-9549-dedb43ed9e75" providerId="ADAL" clId="{10FD95EB-AAFF-584F-9D8B-2DDA4EF25A80}" dt="2023-10-20T10:28:47.262" v="883" actId="478"/>
          <ac:spMkLst>
            <pc:docMk/>
            <pc:sldMk cId="3229999594" sldId="320"/>
            <ac:spMk id="3" creationId="{FFD6E8B6-A144-7FC1-622F-1A8CCBC86AC6}"/>
          </ac:spMkLst>
        </pc:spChg>
        <pc:spChg chg="add mod">
          <ac:chgData name="Paschalis Chatzopoulos" userId="1537d5c6-058d-41ef-9549-dedb43ed9e75" providerId="ADAL" clId="{10FD95EB-AAFF-584F-9D8B-2DDA4EF25A80}" dt="2023-10-20T10:31:39.307" v="1189" actId="20577"/>
          <ac:spMkLst>
            <pc:docMk/>
            <pc:sldMk cId="3229999594" sldId="320"/>
            <ac:spMk id="5" creationId="{AD0DF0C3-23C5-CD1D-2B7B-44F17FA95EF2}"/>
          </ac:spMkLst>
        </pc:spChg>
        <pc:spChg chg="add mod">
          <ac:chgData name="Paschalis Chatzopoulos" userId="1537d5c6-058d-41ef-9549-dedb43ed9e75" providerId="ADAL" clId="{10FD95EB-AAFF-584F-9D8B-2DDA4EF25A80}" dt="2023-10-20T10:31:21.102" v="1154" actId="20577"/>
          <ac:spMkLst>
            <pc:docMk/>
            <pc:sldMk cId="3229999594" sldId="320"/>
            <ac:spMk id="8" creationId="{D15B4FD8-98B9-0EFE-012F-2391C5B38E89}"/>
          </ac:spMkLst>
        </pc:spChg>
        <pc:picChg chg="add mod">
          <ac:chgData name="Paschalis Chatzopoulos" userId="1537d5c6-058d-41ef-9549-dedb43ed9e75" providerId="ADAL" clId="{10FD95EB-AAFF-584F-9D8B-2DDA4EF25A80}" dt="2023-10-20T10:29:15.366" v="890" actId="1076"/>
          <ac:picMkLst>
            <pc:docMk/>
            <pc:sldMk cId="3229999594" sldId="320"/>
            <ac:picMk id="4" creationId="{B3C2841F-B92F-D14C-0CE0-136BACA0940B}"/>
          </ac:picMkLst>
        </pc:picChg>
        <pc:cxnChg chg="add mod">
          <ac:chgData name="Paschalis Chatzopoulos" userId="1537d5c6-058d-41ef-9549-dedb43ed9e75" providerId="ADAL" clId="{10FD95EB-AAFF-584F-9D8B-2DDA4EF25A80}" dt="2023-10-20T10:31:44.420" v="1190" actId="14100"/>
          <ac:cxnSpMkLst>
            <pc:docMk/>
            <pc:sldMk cId="3229999594" sldId="320"/>
            <ac:cxnSpMk id="6" creationId="{70934201-B1FE-7B1A-2B2B-E68F6ADEE805}"/>
          </ac:cxnSpMkLst>
        </pc:cxnChg>
      </pc:sldChg>
      <pc:sldChg chg="addSp delSp modSp new mod">
        <pc:chgData name="Paschalis Chatzopoulos" userId="1537d5c6-058d-41ef-9549-dedb43ed9e75" providerId="ADAL" clId="{10FD95EB-AAFF-584F-9D8B-2DDA4EF25A80}" dt="2023-10-20T11:37:22.461" v="1934" actId="1076"/>
        <pc:sldMkLst>
          <pc:docMk/>
          <pc:sldMk cId="116796385" sldId="321"/>
        </pc:sldMkLst>
        <pc:spChg chg="del">
          <ac:chgData name="Paschalis Chatzopoulos" userId="1537d5c6-058d-41ef-9549-dedb43ed9e75" providerId="ADAL" clId="{10FD95EB-AAFF-584F-9D8B-2DDA4EF25A80}" dt="2023-10-20T11:33:08.647" v="1742" actId="478"/>
          <ac:spMkLst>
            <pc:docMk/>
            <pc:sldMk cId="116796385" sldId="321"/>
            <ac:spMk id="2" creationId="{1DE9520E-4D3B-8971-C12C-E6734061FAEF}"/>
          </ac:spMkLst>
        </pc:spChg>
        <pc:spChg chg="del">
          <ac:chgData name="Paschalis Chatzopoulos" userId="1537d5c6-058d-41ef-9549-dedb43ed9e75" providerId="ADAL" clId="{10FD95EB-AAFF-584F-9D8B-2DDA4EF25A80}" dt="2023-10-20T11:33:06.111" v="1741" actId="478"/>
          <ac:spMkLst>
            <pc:docMk/>
            <pc:sldMk cId="116796385" sldId="321"/>
            <ac:spMk id="3" creationId="{88B27A9C-8D16-093A-CDBE-29CAB9C06937}"/>
          </ac:spMkLst>
        </pc:spChg>
        <pc:spChg chg="add mod">
          <ac:chgData name="Paschalis Chatzopoulos" userId="1537d5c6-058d-41ef-9549-dedb43ed9e75" providerId="ADAL" clId="{10FD95EB-AAFF-584F-9D8B-2DDA4EF25A80}" dt="2023-10-20T11:35:13.678" v="1750" actId="1582"/>
          <ac:spMkLst>
            <pc:docMk/>
            <pc:sldMk cId="116796385" sldId="321"/>
            <ac:spMk id="5" creationId="{E153D4DA-EF1C-0E75-1A24-8D693DEE0A09}"/>
          </ac:spMkLst>
        </pc:spChg>
        <pc:spChg chg="add mod">
          <ac:chgData name="Paschalis Chatzopoulos" userId="1537d5c6-058d-41ef-9549-dedb43ed9e75" providerId="ADAL" clId="{10FD95EB-AAFF-584F-9D8B-2DDA4EF25A80}" dt="2023-10-20T11:36:23.124" v="1838" actId="1076"/>
          <ac:spMkLst>
            <pc:docMk/>
            <pc:sldMk cId="116796385" sldId="321"/>
            <ac:spMk id="6" creationId="{C24F98F7-A84E-14E3-95C1-03DD429F2A74}"/>
          </ac:spMkLst>
        </pc:spChg>
        <pc:spChg chg="add mod">
          <ac:chgData name="Paschalis Chatzopoulos" userId="1537d5c6-058d-41ef-9549-dedb43ed9e75" providerId="ADAL" clId="{10FD95EB-AAFF-584F-9D8B-2DDA4EF25A80}" dt="2023-10-20T11:36:44.949" v="1842" actId="1582"/>
          <ac:spMkLst>
            <pc:docMk/>
            <pc:sldMk cId="116796385" sldId="321"/>
            <ac:spMk id="7" creationId="{EFAB4B8E-AF34-786D-4DA5-455E15D5B983}"/>
          </ac:spMkLst>
        </pc:spChg>
        <pc:spChg chg="add mod">
          <ac:chgData name="Paschalis Chatzopoulos" userId="1537d5c6-058d-41ef-9549-dedb43ed9e75" providerId="ADAL" clId="{10FD95EB-AAFF-584F-9D8B-2DDA4EF25A80}" dt="2023-10-20T11:37:22.461" v="1934" actId="1076"/>
          <ac:spMkLst>
            <pc:docMk/>
            <pc:sldMk cId="116796385" sldId="321"/>
            <ac:spMk id="8" creationId="{040ADCD1-59AF-54C7-2F56-1AF88B933D12}"/>
          </ac:spMkLst>
        </pc:spChg>
        <pc:picChg chg="add mod modCrop">
          <ac:chgData name="Paschalis Chatzopoulos" userId="1537d5c6-058d-41ef-9549-dedb43ed9e75" providerId="ADAL" clId="{10FD95EB-AAFF-584F-9D8B-2DDA4EF25A80}" dt="2023-10-20T11:34:38.129" v="1746" actId="732"/>
          <ac:picMkLst>
            <pc:docMk/>
            <pc:sldMk cId="116796385" sldId="321"/>
            <ac:picMk id="4" creationId="{479EF663-B52F-6860-7EA1-3E8DEEC2DA36}"/>
          </ac:picMkLst>
        </pc:picChg>
      </pc:sldChg>
      <pc:sldChg chg="addSp delSp modSp new mod modNotesTx">
        <pc:chgData name="Paschalis Chatzopoulos" userId="1537d5c6-058d-41ef-9549-dedb43ed9e75" providerId="ADAL" clId="{10FD95EB-AAFF-584F-9D8B-2DDA4EF25A80}" dt="2023-10-20T11:41:43.869" v="2110" actId="20577"/>
        <pc:sldMkLst>
          <pc:docMk/>
          <pc:sldMk cId="2514296579" sldId="322"/>
        </pc:sldMkLst>
        <pc:spChg chg="del">
          <ac:chgData name="Paschalis Chatzopoulos" userId="1537d5c6-058d-41ef-9549-dedb43ed9e75" providerId="ADAL" clId="{10FD95EB-AAFF-584F-9D8B-2DDA4EF25A80}" dt="2023-10-20T11:38:39.353" v="1937" actId="478"/>
          <ac:spMkLst>
            <pc:docMk/>
            <pc:sldMk cId="2514296579" sldId="322"/>
            <ac:spMk id="2" creationId="{D8EC1157-F5DD-891F-9829-122884AE2CE1}"/>
          </ac:spMkLst>
        </pc:spChg>
        <pc:spChg chg="del">
          <ac:chgData name="Paschalis Chatzopoulos" userId="1537d5c6-058d-41ef-9549-dedb43ed9e75" providerId="ADAL" clId="{10FD95EB-AAFF-584F-9D8B-2DDA4EF25A80}" dt="2023-10-20T11:38:36.841" v="1936" actId="478"/>
          <ac:spMkLst>
            <pc:docMk/>
            <pc:sldMk cId="2514296579" sldId="322"/>
            <ac:spMk id="3" creationId="{4B3056EE-D978-7A64-8962-0B31CE1CF585}"/>
          </ac:spMkLst>
        </pc:spChg>
        <pc:picChg chg="add mod">
          <ac:chgData name="Paschalis Chatzopoulos" userId="1537d5c6-058d-41ef-9549-dedb43ed9e75" providerId="ADAL" clId="{10FD95EB-AAFF-584F-9D8B-2DDA4EF25A80}" dt="2023-10-20T11:40:40.903" v="1940" actId="14100"/>
          <ac:picMkLst>
            <pc:docMk/>
            <pc:sldMk cId="2514296579" sldId="322"/>
            <ac:picMk id="4" creationId="{2B02C88F-D305-35A0-2390-D7042BA5BFB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28,'1'1,"-1"1,1-1,-1 0,1 0,-1 0,1 0,0 0,0 0,-1 0,1 0,0 0,0-1,0 1,0 0,0 0,0-1,0 1,0-1,0 1,0-1,0 1,1-1,-1 0,0 1,0-1,0 0,3 0,38 5,-37-5,491 3,-253-6,1399 3,-1617 2,0 0,32 8,-31-5,-1-1,31 1,1432-6,-1469 0,0-1,35-9,-34 7,1 0,25-1,52-8,-71 8,53-3,-59 7,-1-1,31-8,-29 6,-1 0,24-1,480 4,-254 3,-263-1,1 0,-1 1,0-1,0 2,0-1,0 1,0 0,9 6,-8-4,1-1,0 0,-1 0,1-1,14 2,48 1,116-8,-63-1,311 3,-413 2,0 1,1 0,-2 2,28 9,-26-7,0-1,0-1,43 3,614-7,-319-3,-335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56,'0'3,"1"0,0 0,0 0,0 0,0 0,1-1,-1 1,1 0,-1-1,1 1,0-1,0 0,0 0,1 1,-1-1,0-1,1 1,-1 0,1-1,0 1,-1-1,1 0,5 2,3 2,0-1,1-1,0 0,21 3,58-1,94-6,-50-2,301 3,-428-1,1 0,-1-1,0 0,0 0,0 0,0-1,0-1,9-4,-7 3,-1 1,1 0,0 0,0 1,14-3,89 2,-85 5,-1-2,1-1,42-8,-28 4,0 1,0 2,0 1,45 6,7-2,-86-3,1 0,-1 0,0-1,0 0,0-1,0 0,0 0,9-6,-8 4,1 1,-1 0,1 1,0-1,14-1,42 0,110 6,-59 2,-97-2,-1 1,34 8,-32-6,0 0,24 1,65 8,-76-8,53 3,-57-6,-1 2,1 0,35 11,-25 6,-24-10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56,'19'1,"0"1,35 8,-34-6,1 0,25 0,95 9,28 0,-27-11,126-6,-199-8,-50 8,0 0,28-1,-30 5,14-1,0 0,54-11,-47 6,0 1,0 2,71 5,-34 0,-67-3,1 0,-1-1,0 0,0 0,0 0,0-1,0 0,9-6,-7 4,-1 0,1 2,-1-1,1 1,14-3,47 1,118 6,-64 2,15-5,155 5,-166 22,-112-21,0 0,0 2,-1 0,21 11,-24-10,0-1,0 0,1-1,0-1,-1 0,2-1,16 2,61-1,99-10,-122-6,-50 8,1 0,26-1,-45 5,64-3,0 3,0 3,78 13,-91-10,0-2,74-5,-50 1,-90-3,0 0,0-1,-23-11,0 1,19 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1,'2419'0,"-2408"1,0 0,0 1,0 0,-1 1,1 1,20 8,-19-7,1 0,-1 0,1-2,21 4,68-1,104-8,-58-1,339 3,-468 1,0 1,35 9,-33-7,-1 0,26 1,63-6,40 2,-129 1,0 1,0 0,0 1,0 2,23 9,-34-12,1 0,-1-1,0 0,0 0,1-1,-1 0,1-1,-1 0,1-1,-1 1,1-2,-1 1,15-6,-1 3,30-3,-1 3,1 2,60 5,-4 0,1149-3,-1229 1,0 2,38 9,-14-2,4 0,-31-4,1-2,43 2,547-7,-588 3,57 10,-56-7,55 3,-37-6,-26-1,1 0,0-2,-1 0,1-1,36-9,-42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0,'0'2,"1"-1,-1 0,1 0,-1 0,1 0,0 0,-1 0,1 0,0 0,0 0,0 0,0-1,0 1,0 0,0 0,0-1,0 1,0-1,0 1,0-1,0 1,0-1,1 0,-1 1,0-1,0 0,2 0,40 5,-39-5,56 0,-49-1,1 0,-1 1,1 0,-1 1,1 1,-1-1,0 2,1 0,-1 0,15 7,-12-4,1 0,-1-1,1 0,1-1,-1-1,1 0,-1-1,20-1,61 11,-56-5,1-3,0-1,75-5,-31 0,-76 3,-1 0,0 1,1-1,-1 2,0-1,0 1,-1 0,11 6,-9-4,0-1,1 0,0 0,0-1,14 3,17-3,55-2,-65-3,0 3,-1 0,59 11,-46-5,1-2,0-2,1-2,49-4,8 0,-49 2,-27-1,1 2,-1 1,1 1,38 8,-16 3,6 3,1-3,102 12,62-27,46 4,-112 24,-138-23,0 1,0 1,17 8,-20-8,-1 0,1-1,0 0,1-1,19 3,1-3,0 2,39 12,-40-9,0-1,43 3,-67-8,1-1,-1 2,0-1,0 1,0 0,15 9,-14-8,0 1,0-1,0-1,1 1,13 1,52 0,107-6,-57-2,387 3,-505-1,-1 0,1-1,-1 1,0-1,1-1,-1 0,0 0,0 0,-1-1,1 1,10-10,-10 8,1 0,0 0,-1 1,1 0,1 0,-1 1,1 0,12-2,38 2,-49 4,-1-1,0 0,0-1,1 0,-1 0,0-1,0 0,0-1,-1 1,10-6,-3 1,2 1,-1 1,0 0,1 1,0 0,27-1,-18 2,-1-1,25-8,-4-10,-39 17,0 1,0 0,1 1,0 0,12-4,6 0,1-2,-1 0,40-22,-34 15,50-16,-50 22,58-9,-32 8,-36 6,-1 1,33-2,45-6,-73 7,54-3,18 6,163 5,-191 10,-51-9,0 0,27 1,-21-5,-3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30,'72'-2,"-38"0,0 1,57 7,-77-3,1 1,-1 1,15 7,-16-7,0 0,0 0,0-1,18 2,44-1,110-6,-60-2,-75 4,0-3,81-13,-71 7,2 3,-1 2,71 6,-11 0,48-1,179-5,-260-9,-58 7,53-3,995 9,-1060-2,1-1,36-9,-35 7,0 0,27-1,639 3,-334 5,-182-6,183 6,-314 2,0 2,63 20,-69-17,0-1,1-2,-1-1,41 2,72-11,80 5,-144 10,-56-7,46 3,142-11,101 6,-223 9,-51-6,56 2,314-9,-381-1,55-9,-54 5,54-2,-40 10,-32-1,-1 0,0-1,0 0,0-1,1 0,-1-1,0 0,0-1,-1 0,18-8,-18 5,1 1,0 0,0 1,0 1,1 0,-1 0,22-1,7 2,43 5,-45-1,47-4,-17-10,-50 8,1 0,26-1,289 4,-161 3,-174-2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1 284,'444'0,"-432"-1,0 0,0-1,0-1,0 0,0-1,18-8,-17 7,-1 0,2 0,-1 2,0 0,19-2,59-8,-61 8,53-2,-73 6,0 1,0-2,0 1,0-1,-1 0,1-1,0-1,-1 1,16-10,-12 8,0 0,0 1,0 1,0 0,1 1,24-2,89 7,-47 0,1075-3,-1136-1,-1-1,37-8,-35 5,0 1,27-1,649 3,-339 5,-333-3,50-1,139 18,-91-6,14 4,-97-10,1-1,0-3,44-2,67 2,-66 11,-53-6,60 3,68 3,10 1,594-14,-741-1,-1 0,31-7,29-3,7-1,-65 8,0 1,28-1,-21 4,19 0,91-12,-71 2,-41 8,0-2,-1-1,38-13,-55 16,0 1,0 0,0 1,0 0,0 1,0 0,0 0,0 1,14 4,-12-3,0 0,1-1,-1-1,1 0,-1 0,16-4,55-11,-52 10,0-2,48-15,-50 11,1 2,-1 2,1 0,0 2,1 2,57 0,-55 1,56-9,-54 6,47-2,-52 9,0 1,-1 1,51 14,-51-10,1-2,1 0,44 1,-52-6,-1 1,27 7,32 2,4 2,-63-8,0-1,27 1,-24-2,53 10,-30-4,-48-9,1 0,0 0,-1 1,1-1,0 0,0 1,-1-1,1 1,-1-1,1 1,0 0,-1 0,0 0,1 0,-1 0,1 0,-1 0,0 0,0 0,0 1,1-1,-1 0,-1 1,1-1,0 1,0-1,0 1,-1-1,1 1,-1 0,1-1,-1 1,0 0,0 0,0 2,-2 10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1 137,'0'-2,"1"1,0 0,-1 0,1 0,0 0,0 0,0 0,0 0,0 0,0 1,0-1,0 0,0 0,0 1,0-1,0 1,1-1,-1 1,0-1,0 1,1 0,-1 0,0-1,2 1,38-6,-38 6,11 0,0 0,0 2,0-1,0 2,-1 0,1 0,21 9,-18-6,2 0,-1-2,34 5,337-6,-192-6,771 3,-953-1,-1-1,1 0,-1-1,0-1,27-10,-25 8,-1 1,1 0,0 1,26-3,14 5,-17 1,59-10,-73 8,48 0,19-3,-82 4,-1-1,0 0,0-1,15-7,-16 6,1 1,-1 0,1 1,-1 0,19-3,16 3,61 2,-73 3,1-2,0-2,0 0,37-9,-27 4,1 2,0 1,0 3,57 5,4-1,-1-5,116 4,-126 11,-60-7,56 2,502-9,-571 2,0 1,32 8,-30-6,-1 0,23 1,378-4,-202-3,-200 1,0-1,32-8,-30 6,-1 0,24-1,639 3,-333 5,-324-5,0 0,30-8,-29 5,55-3,611 9,-670 0,0 1,32 8,-30-5,48 3,576-6,-334-4,-325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53,'118'-2,"125"5,-174 9,-50-8,1 0,26 1,71 8,-79-7,53 2,-9-7,149-4,-150-10,-56 8,49-3,-37 9,0 2,48 9,-9 0,-14-4,-3 0,75 1,226-10,-348 0,-1-1,0 0,0 0,0-1,0-1,19-8,-17 7,0 0,1 0,-1 2,17-4,81 5,-91 3,0-1,0 0,0-1,0-1,0-1,-1-1,39-13,-42 11,1 1,-1 0,1 1,0 1,0 0,17 1,110 3,-61 2,-34-5,52-9,-52 4,53 1,390 7,-407 10,-73-12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1 130,'0'-1,"1"0,-1 0,1 0,-1 0,1 0,0-1,-1 1,1 0,0 0,0 0,0 1,0-1,0 0,0 0,0 0,0 1,0-1,0 1,0-1,0 1,1-1,-1 1,0-1,0 1,1 0,-1 0,3 0,40-5,-38 5,122-2,-79 4,-1-3,91-14,-81 7,0 3,1 2,77 6,-16 0,-84-1,55 9,-54-5,52 1,-37-7,-19-1,0 2,0 0,61 13,-51-7,0-2,0-1,1-3,54-5,5 1,-78 4,-1 0,0 1,42 10,-23-5,1-2,0-2,1-2,50-5,8 2,-72 0,54-9,-54 5,53-2,-27 10,-42-1,0 0,1 0,-1-2,0 1,0-2,0 0,0-1,-1-1,1 0,-1-1,17-8,-15 5,1 1,0 1,-1 0,2 1,-1 1,1 0,-1 1,1 1,0 1,24 2,30-5,-54 2,-1-1,1-1,31-12,-33 10,1 1,-1 1,1 0,20-2,-16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2T10:56:12.3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0 177,'30'0,"1"1,-1 1,42 10,58 15,-90-21,1-1,0-2,-1-2,51-4,6 0,924 3,-999-1,0-1,32-8,33-3,63 14,32-3,-94-10,-55 7,57-3,522 9,-582-3,55-9,-54 5,53-2,1481 9,-1545 1,-1 0,34 7,-32-4,0-1,24 0,616-2,-321-4,-319 0,1-1,-1 0,0-1,-1-2,1 0,29-13,15-5,-46 19,1 1,0 1,36-1,-35 3,1-1,-1-1,26-6,10-7,0 3,1 2,0 3,118-1,1008 9,-1169-1,0 0,28-8,-34 6,1 1,0 0,0 0,0 1,0 1,0-1,19 3,-19 3,-5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6068AD-C064-EB4B-879B-7478D70169B3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C02FF4-A1DB-2A4A-BD37-424D9F718E25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7054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3453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Ένα </a:t>
            </a:r>
            <a:r>
              <a:rPr lang="el-GR" err="1"/>
              <a:t>μηνυμα</a:t>
            </a:r>
            <a:r>
              <a:rPr lang="el-GR"/>
              <a:t> για το </a:t>
            </a:r>
            <a:r>
              <a:rPr lang="el-GR" err="1"/>
              <a:t>μελλον</a:t>
            </a:r>
            <a:r>
              <a:rPr lang="el-GR"/>
              <a:t>. </a:t>
            </a:r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38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89252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Στα </a:t>
            </a:r>
            <a:r>
              <a:rPr lang="el-GR" dirty="0" err="1"/>
              <a:t>δεδομενα</a:t>
            </a:r>
            <a:r>
              <a:rPr lang="el-GR" dirty="0"/>
              <a:t> </a:t>
            </a:r>
            <a:r>
              <a:rPr lang="el-GR" dirty="0" err="1"/>
              <a:t>ενδιαφερομαι</a:t>
            </a:r>
            <a:r>
              <a:rPr lang="el-GR" dirty="0"/>
              <a:t> για το τι </a:t>
            </a:r>
            <a:r>
              <a:rPr lang="el-GR" dirty="0" err="1"/>
              <a:t>περιεχουν</a:t>
            </a:r>
            <a:r>
              <a:rPr lang="el-GR" dirty="0"/>
              <a:t> τα </a:t>
            </a:r>
            <a:r>
              <a:rPr lang="el-GR" dirty="0" err="1"/>
              <a:t>κελια</a:t>
            </a:r>
            <a:r>
              <a:rPr lang="el-GR" dirty="0"/>
              <a:t>. Και τα </a:t>
            </a:r>
            <a:r>
              <a:rPr lang="el-GR" dirty="0" err="1"/>
              <a:t>μεταδεδομενα</a:t>
            </a:r>
            <a:r>
              <a:rPr lang="el-GR" dirty="0"/>
              <a:t> είναι οι </a:t>
            </a:r>
            <a:r>
              <a:rPr lang="el-GR" dirty="0" err="1"/>
              <a:t>στηλες</a:t>
            </a:r>
            <a:r>
              <a:rPr lang="el-GR" dirty="0"/>
              <a:t>. Στα </a:t>
            </a:r>
            <a:r>
              <a:rPr lang="el-GR" dirty="0" err="1"/>
              <a:t>μεταδεδομενα</a:t>
            </a:r>
            <a:r>
              <a:rPr lang="el-GR" dirty="0"/>
              <a:t>, </a:t>
            </a:r>
            <a:r>
              <a:rPr lang="el-GR" dirty="0" err="1"/>
              <a:t>δεδομενα</a:t>
            </a:r>
            <a:r>
              <a:rPr lang="el-GR" dirty="0"/>
              <a:t> είναι οι </a:t>
            </a:r>
            <a:r>
              <a:rPr lang="el-GR" dirty="0" err="1"/>
              <a:t>στηλες</a:t>
            </a:r>
            <a:r>
              <a:rPr lang="el-GR" dirty="0"/>
              <a:t> </a:t>
            </a:r>
            <a:r>
              <a:rPr lang="el-GR" dirty="0" err="1"/>
              <a:t>στηλες</a:t>
            </a:r>
            <a:r>
              <a:rPr lang="el-GR" dirty="0"/>
              <a:t> των </a:t>
            </a:r>
            <a:r>
              <a:rPr lang="el-GR" dirty="0" err="1"/>
              <a:t>δεδομενων</a:t>
            </a:r>
            <a:r>
              <a:rPr lang="el-GR" dirty="0"/>
              <a:t>!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39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21826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Πως θα κάνατε </a:t>
            </a:r>
            <a:r>
              <a:rPr lang="el-GR" dirty="0" err="1"/>
              <a:t>μεταδεδομένα</a:t>
            </a:r>
            <a:r>
              <a:rPr lang="el-GR" dirty="0"/>
              <a:t> για αυτό το αρχείο.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40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36329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Πρ</a:t>
            </a:r>
            <a:r>
              <a:rPr lang="en-ES" dirty="0"/>
              <a:t>ώ</a:t>
            </a:r>
            <a:r>
              <a:rPr lang="el-GR" dirty="0"/>
              <a:t>τα πρέπει να </a:t>
            </a:r>
            <a:r>
              <a:rPr lang="el-GR" dirty="0" err="1"/>
              <a:t>οργαανώσετε</a:t>
            </a:r>
            <a:r>
              <a:rPr lang="el-GR" dirty="0"/>
              <a:t> τα δεδομένα σας και μετά να γράψετε </a:t>
            </a:r>
            <a:r>
              <a:rPr lang="el-GR" dirty="0" err="1"/>
              <a:t>μεταδεδομένα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41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43918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Για </a:t>
            </a:r>
            <a:r>
              <a:rPr lang="el-GR" err="1"/>
              <a:t>παραδειγμα</a:t>
            </a:r>
            <a:r>
              <a:rPr lang="el-GR"/>
              <a:t>, την </a:t>
            </a:r>
            <a:r>
              <a:rPr lang="el-GR" err="1"/>
              <a:t>ταδε</a:t>
            </a:r>
            <a:r>
              <a:rPr lang="el-GR"/>
              <a:t> </a:t>
            </a:r>
            <a:r>
              <a:rPr lang="el-GR" err="1"/>
              <a:t>ημερομηνια</a:t>
            </a:r>
            <a:r>
              <a:rPr lang="el-GR"/>
              <a:t>, ο </a:t>
            </a:r>
            <a:r>
              <a:rPr lang="el-GR" err="1"/>
              <a:t>Νασος</a:t>
            </a:r>
            <a:r>
              <a:rPr lang="el-GR"/>
              <a:t> μου </a:t>
            </a:r>
            <a:r>
              <a:rPr lang="el-GR" err="1"/>
              <a:t>εστειλε</a:t>
            </a:r>
            <a:r>
              <a:rPr lang="el-GR"/>
              <a:t> </a:t>
            </a:r>
            <a:r>
              <a:rPr lang="en-US"/>
              <a:t>email </a:t>
            </a:r>
            <a:r>
              <a:rPr lang="el-GR"/>
              <a:t>και μου </a:t>
            </a:r>
            <a:r>
              <a:rPr lang="el-GR" err="1"/>
              <a:t>ζητησε</a:t>
            </a:r>
            <a:r>
              <a:rPr lang="el-GR"/>
              <a:t> να του </a:t>
            </a:r>
            <a:r>
              <a:rPr lang="el-GR" err="1"/>
              <a:t>στειλω</a:t>
            </a:r>
            <a:r>
              <a:rPr lang="el-GR"/>
              <a:t> τα </a:t>
            </a:r>
            <a:r>
              <a:rPr lang="el-GR" err="1"/>
              <a:t>δεδομενα</a:t>
            </a:r>
            <a:r>
              <a:rPr lang="el-GR"/>
              <a:t>. Του </a:t>
            </a:r>
            <a:r>
              <a:rPr lang="el-GR" err="1"/>
              <a:t>εστειλα</a:t>
            </a:r>
            <a:r>
              <a:rPr lang="el-GR"/>
              <a:t> την </a:t>
            </a:r>
            <a:r>
              <a:rPr lang="el-GR" err="1"/>
              <a:t>εκδοση</a:t>
            </a:r>
            <a:r>
              <a:rPr lang="el-GR"/>
              <a:t> 3.1.</a:t>
            </a:r>
          </a:p>
          <a:p>
            <a:endParaRPr lang="el-GR"/>
          </a:p>
          <a:p>
            <a:r>
              <a:rPr lang="el-GR"/>
              <a:t>Όταν δούλεψα </a:t>
            </a:r>
            <a:r>
              <a:rPr lang="el-GR" err="1"/>
              <a:t>τελευταια</a:t>
            </a:r>
            <a:r>
              <a:rPr lang="el-GR"/>
              <a:t> </a:t>
            </a:r>
            <a:r>
              <a:rPr lang="el-GR" err="1"/>
              <a:t>φορα</a:t>
            </a:r>
            <a:r>
              <a:rPr lang="el-GR"/>
              <a:t> το </a:t>
            </a:r>
            <a:r>
              <a:rPr lang="el-GR" err="1"/>
              <a:t>συγκεκριμενο</a:t>
            </a:r>
            <a:r>
              <a:rPr lang="el-GR"/>
              <a:t> </a:t>
            </a:r>
            <a:r>
              <a:rPr lang="el-GR" err="1"/>
              <a:t>αρχειο</a:t>
            </a:r>
            <a:r>
              <a:rPr lang="el-GR"/>
              <a:t>, άλλαξα αυτή την τιμή. </a:t>
            </a:r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42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21849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Που άφηνε ανάκατα συρτάρια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45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06839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Ζωγράφησε πως λειτουργούν οι εκδόσεις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46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80698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effectLst/>
                <a:latin typeface="Times New Roman" panose="02020603050405020304" pitchFamily="18" charset="0"/>
              </a:rPr>
              <a:t>every day she downloaded PDF updates released by the ministries of health of the virus-stricken countries, and converted the numbers into computer-readable tables. Rather than keeping these files to herself, she posted them to GitHub.com, a hugely popular website for collaborative work on software code.</a:t>
            </a:r>
          </a:p>
          <a:p>
            <a:endParaRPr lang="en-US" b="0" i="0">
              <a:effectLst/>
              <a:latin typeface="Times New Roman" panose="02020603050405020304" pitchFamily="18" charset="0"/>
            </a:endParaRPr>
          </a:p>
          <a:p>
            <a:r>
              <a:rPr lang="en-US" b="0" i="0">
                <a:effectLst/>
                <a:latin typeface="Times New Roman" panose="02020603050405020304" pitchFamily="18" charset="0"/>
              </a:rPr>
              <a:t>GitHub was “really the only place on the Internet that you could interact with these data as data, and not as a PDF</a:t>
            </a:r>
            <a:endParaRPr lang="en-00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1DE0AE-D0AD-48AD-8A0B-0F74C8E5CAEF}" type="slidenum">
              <a:rPr kumimoji="0" lang="en-001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001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596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55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27376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58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826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Και κάπως έτσι προέκυψε αυτή η διάλεξη.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27247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 πολύ καλύτερο </a:t>
            </a:r>
            <a:r>
              <a:rPr lang="en-US" dirty="0"/>
              <a:t>visualization</a:t>
            </a:r>
            <a:r>
              <a:rPr lang="el-GR" dirty="0"/>
              <a:t>!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65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8626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Ακόμα καλύτερα στο </a:t>
            </a:r>
            <a:r>
              <a:rPr lang="en-US" dirty="0"/>
              <a:t>VS code!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66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577175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 err="1"/>
              <a:t>Αλλα</a:t>
            </a:r>
            <a:r>
              <a:rPr lang="el-GR" dirty="0"/>
              <a:t> το g</a:t>
            </a:r>
            <a:r>
              <a:rPr lang="en-US" dirty="0" err="1"/>
              <a:t>ithub</a:t>
            </a:r>
            <a:r>
              <a:rPr lang="en-US" dirty="0"/>
              <a:t> </a:t>
            </a:r>
            <a:r>
              <a:rPr lang="en-US" dirty="0" err="1"/>
              <a:t>έ</a:t>
            </a:r>
            <a:r>
              <a:rPr lang="el-GR" dirty="0" err="1"/>
              <a:t>χει</a:t>
            </a:r>
            <a:r>
              <a:rPr lang="el-GR" dirty="0"/>
              <a:t> και o</a:t>
            </a:r>
            <a:r>
              <a:rPr lang="en-US" dirty="0" err="1"/>
              <a:t>nline</a:t>
            </a:r>
            <a:r>
              <a:rPr lang="en-US" dirty="0"/>
              <a:t> user interface </a:t>
            </a:r>
            <a:r>
              <a:rPr lang="el-GR" dirty="0"/>
              <a:t>με περισσότερες δυνατότητες. </a:t>
            </a:r>
          </a:p>
          <a:p>
            <a:endParaRPr lang="el-GR"/>
          </a:p>
          <a:p>
            <a:r>
              <a:rPr lang="en-US"/>
              <a:t>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67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11444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Με εξαίρεση τα </a:t>
            </a:r>
            <a:r>
              <a:rPr lang="en-US" dirty="0"/>
              <a:t>store </a:t>
            </a:r>
            <a:r>
              <a:rPr lang="el-GR" dirty="0"/>
              <a:t>και </a:t>
            </a:r>
            <a:r>
              <a:rPr lang="en-US" dirty="0" err="1"/>
              <a:t>gitignore</a:t>
            </a:r>
            <a:r>
              <a:rPr lang="en-US" dirty="0"/>
              <a:t> </a:t>
            </a:r>
            <a:r>
              <a:rPr lang="el-GR" dirty="0"/>
              <a:t>που είναι κρυφά αρχεία, είναι το ίδιο </a:t>
            </a:r>
            <a:r>
              <a:rPr lang="en-US" dirty="0"/>
              <a:t>working directory α</a:t>
            </a:r>
            <a:r>
              <a:rPr lang="el-GR" dirty="0" err="1"/>
              <a:t>πλα</a:t>
            </a:r>
            <a:r>
              <a:rPr lang="el-GR" dirty="0"/>
              <a:t> σε διαφορετικό </a:t>
            </a:r>
            <a:r>
              <a:rPr lang="en-US" dirty="0"/>
              <a:t>user interface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68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33997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sz="2000" dirty="0"/>
              <a:t>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69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87905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70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00316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Εδώ βρίσκετε ο </a:t>
            </a:r>
            <a:r>
              <a:rPr lang="el-GR" dirty="0" err="1"/>
              <a:t>κωδικας</a:t>
            </a:r>
            <a:r>
              <a:rPr lang="el-GR" dirty="0"/>
              <a:t> για το g</a:t>
            </a:r>
            <a:r>
              <a:rPr lang="en-US" dirty="0" err="1"/>
              <a:t>gplot</a:t>
            </a:r>
            <a:r>
              <a:rPr lang="en-US"/>
              <a:t>!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75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0904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Η διαθεσιμότητα των </a:t>
            </a:r>
            <a:r>
              <a:rPr lang="el-GR" dirty="0" err="1"/>
              <a:t>δεδομέων</a:t>
            </a:r>
            <a:r>
              <a:rPr lang="el-GR" dirty="0"/>
              <a:t> έχει αυξηθεί δραματικά τα </a:t>
            </a:r>
            <a:r>
              <a:rPr lang="el-GR" dirty="0" err="1"/>
              <a:t>τελυταια</a:t>
            </a:r>
            <a:r>
              <a:rPr lang="el-GR" dirty="0"/>
              <a:t> χρόνο. Βρισκόμαστε στην εποχή της πληροφορίας και τόσο η πρόσβαση σε δεδομένα όσο και </a:t>
            </a:r>
            <a:r>
              <a:rPr lang="el-GR" dirty="0" err="1"/>
              <a:t>ογκος</a:t>
            </a:r>
            <a:r>
              <a:rPr lang="el-GR" dirty="0"/>
              <a:t> αυτών μας υπερβαίνουν. </a:t>
            </a:r>
          </a:p>
          <a:p>
            <a:r>
              <a:rPr lang="el-GR" dirty="0"/>
              <a:t>Κάθε </a:t>
            </a:r>
            <a:r>
              <a:rPr lang="el-GR" dirty="0" err="1"/>
              <a:t>μερα</a:t>
            </a:r>
            <a:r>
              <a:rPr lang="el-GR" dirty="0"/>
              <a:t> που περνά δορυφορικά συστήματα </a:t>
            </a:r>
            <a:r>
              <a:rPr lang="el-GR" dirty="0" err="1"/>
              <a:t>συλέγουν</a:t>
            </a:r>
            <a:r>
              <a:rPr lang="el-GR" dirty="0"/>
              <a:t> τεράστιο όγκο πληροφοριών για τη γη. </a:t>
            </a:r>
          </a:p>
          <a:p>
            <a:endParaRPr lang="el-GR" dirty="0"/>
          </a:p>
          <a:p>
            <a:r>
              <a:rPr lang="el-GR" dirty="0"/>
              <a:t>Την ίδια στιγμή πολλοί διαφορετικοί κλάδοι στις </a:t>
            </a:r>
            <a:r>
              <a:rPr lang="el-GR" dirty="0" err="1"/>
              <a:t>περιββαλοντικές</a:t>
            </a:r>
            <a:r>
              <a:rPr lang="el-GR" dirty="0"/>
              <a:t> επιστήμες και οικολογία συνεχίζουν να </a:t>
            </a:r>
            <a:r>
              <a:rPr lang="el-GR" dirty="0" err="1"/>
              <a:t>συλέγουν</a:t>
            </a:r>
            <a:r>
              <a:rPr lang="el-GR" dirty="0"/>
              <a:t> δεδομένα.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2925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Αφήνοντας στην άκρη το πόσο ακριβέστερες είναι πληροφορίες από </a:t>
            </a:r>
            <a:r>
              <a:rPr lang="en-US" dirty="0"/>
              <a:t>sensors </a:t>
            </a:r>
            <a:r>
              <a:rPr lang="en-US" dirty="0" err="1"/>
              <a:t>ή</a:t>
            </a:r>
            <a:r>
              <a:rPr lang="el-GR" dirty="0"/>
              <a:t> δορυφόρους, οι αντίστοιχες </a:t>
            </a:r>
            <a:r>
              <a:rPr lang="el-GR" dirty="0" err="1"/>
              <a:t>πληροφοριές</a:t>
            </a:r>
            <a:r>
              <a:rPr lang="el-GR" dirty="0"/>
              <a:t> αν συλλέγονταν από </a:t>
            </a:r>
            <a:r>
              <a:rPr lang="el-GR" dirty="0" err="1"/>
              <a:t>ερευνητες</a:t>
            </a:r>
            <a:r>
              <a:rPr lang="el-GR" dirty="0"/>
              <a:t> στο πεδίο θα είχα πολύ μικρότερο όγκο και περιεκτικότητα. </a:t>
            </a:r>
          </a:p>
          <a:p>
            <a:endParaRPr lang="el-GR" dirty="0"/>
          </a:p>
          <a:p>
            <a:r>
              <a:rPr lang="en-GB" dirty="0"/>
              <a:t>A</a:t>
            </a:r>
            <a:r>
              <a:rPr lang="en-US" dirty="0" err="1"/>
              <a:t>nimal</a:t>
            </a:r>
            <a:r>
              <a:rPr lang="en-US" dirty="0"/>
              <a:t> tracking: </a:t>
            </a:r>
            <a:r>
              <a:rPr lang="el-GR" dirty="0"/>
              <a:t>θα πήγαινε ένας </a:t>
            </a:r>
            <a:r>
              <a:rPr lang="el-GR" dirty="0" err="1"/>
              <a:t>ερευνητες</a:t>
            </a:r>
            <a:r>
              <a:rPr lang="el-GR" dirty="0"/>
              <a:t> σε ένα </a:t>
            </a:r>
            <a:r>
              <a:rPr lang="el-GR" dirty="0" err="1"/>
              <a:t>λοφο</a:t>
            </a:r>
            <a:r>
              <a:rPr lang="el-GR" dirty="0"/>
              <a:t>, θα </a:t>
            </a:r>
            <a:r>
              <a:rPr lang="el-GR" dirty="0" err="1"/>
              <a:t>κατασκευασε</a:t>
            </a:r>
            <a:r>
              <a:rPr lang="el-GR" dirty="0"/>
              <a:t> ένα </a:t>
            </a:r>
            <a:r>
              <a:rPr lang="el-GR" dirty="0" err="1"/>
              <a:t>καμφλαρισμενο</a:t>
            </a:r>
            <a:r>
              <a:rPr lang="el-GR" dirty="0"/>
              <a:t> </a:t>
            </a:r>
            <a:r>
              <a:rPr lang="el-GR" dirty="0" err="1"/>
              <a:t>σημειο</a:t>
            </a:r>
            <a:r>
              <a:rPr lang="el-GR" dirty="0"/>
              <a:t> και θα </a:t>
            </a:r>
            <a:r>
              <a:rPr lang="el-GR" dirty="0" err="1"/>
              <a:t>περιμενε</a:t>
            </a:r>
            <a:r>
              <a:rPr lang="el-GR" dirty="0"/>
              <a:t> να </a:t>
            </a:r>
            <a:r>
              <a:rPr lang="el-GR" dirty="0" err="1"/>
              <a:t>καταγραψει</a:t>
            </a:r>
            <a:r>
              <a:rPr lang="el-GR" dirty="0"/>
              <a:t> </a:t>
            </a:r>
            <a:r>
              <a:rPr lang="el-GR" dirty="0" err="1"/>
              <a:t>ωρα</a:t>
            </a:r>
            <a:r>
              <a:rPr lang="el-GR" dirty="0"/>
              <a:t>, </a:t>
            </a:r>
            <a:r>
              <a:rPr lang="el-GR" dirty="0" err="1"/>
              <a:t>εμφανισεις</a:t>
            </a:r>
            <a:r>
              <a:rPr lang="el-GR" dirty="0"/>
              <a:t>, αριθμό </a:t>
            </a:r>
            <a:r>
              <a:rPr lang="el-GR" dirty="0" err="1"/>
              <a:t>ατώμων</a:t>
            </a:r>
            <a:r>
              <a:rPr lang="el-GR" dirty="0"/>
              <a:t>, πιθανόν μπορεί να συνέλεγε κάποια </a:t>
            </a:r>
            <a:r>
              <a:rPr lang="el-GR" dirty="0" err="1"/>
              <a:t>περιτόματα</a:t>
            </a:r>
            <a:r>
              <a:rPr lang="el-GR" dirty="0"/>
              <a:t> κλπ. </a:t>
            </a:r>
          </a:p>
          <a:p>
            <a:endParaRPr lang="el-GR" dirty="0"/>
          </a:p>
          <a:p>
            <a:r>
              <a:rPr lang="el-GR" dirty="0"/>
              <a:t>Σήμερα, με </a:t>
            </a:r>
            <a:r>
              <a:rPr lang="en-US" dirty="0"/>
              <a:t>GPS </a:t>
            </a:r>
            <a:r>
              <a:rPr lang="el-GR" dirty="0" err="1"/>
              <a:t>μπορο</a:t>
            </a:r>
            <a:r>
              <a:rPr lang="en-US" dirty="0" err="1"/>
              <a:t>ύ</a:t>
            </a:r>
            <a:r>
              <a:rPr lang="el-GR" dirty="0"/>
              <a:t>με να παρακολουθούμε την συμπεριφορά ατόμων στη φύση 24/7 και πιθανών 365 μέρες.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13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74178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14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0845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err="1"/>
              <a:t>Φυσικα</a:t>
            </a:r>
            <a:r>
              <a:rPr lang="el-GR"/>
              <a:t>, </a:t>
            </a:r>
            <a:r>
              <a:rPr lang="el-GR" err="1"/>
              <a:t>τιποτε</a:t>
            </a:r>
            <a:r>
              <a:rPr lang="el-GR"/>
              <a:t> </a:t>
            </a:r>
            <a:r>
              <a:rPr lang="el-GR" err="1"/>
              <a:t>απ</a:t>
            </a:r>
            <a:r>
              <a:rPr lang="el-GR"/>
              <a:t> όλα αυτά δεν </a:t>
            </a:r>
            <a:r>
              <a:rPr lang="el-GR" err="1"/>
              <a:t>εχει</a:t>
            </a:r>
            <a:r>
              <a:rPr lang="el-GR"/>
              <a:t> σημασία… αν το συρτάρι σας είναι </a:t>
            </a:r>
            <a:r>
              <a:rPr lang="el-GR" err="1"/>
              <a:t>καπως</a:t>
            </a:r>
            <a:r>
              <a:rPr lang="el-GR"/>
              <a:t> </a:t>
            </a:r>
            <a:r>
              <a:rPr lang="el-GR" err="1"/>
              <a:t>ετσι</a:t>
            </a:r>
            <a:r>
              <a:rPr lang="el-GR"/>
              <a:t>.</a:t>
            </a:r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72632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err="1"/>
              <a:t>Παραδειγμα</a:t>
            </a:r>
            <a:r>
              <a:rPr lang="el-GR"/>
              <a:t> </a:t>
            </a:r>
            <a:r>
              <a:rPr lang="el-GR" err="1"/>
              <a:t>κουζινα</a:t>
            </a:r>
            <a:r>
              <a:rPr lang="el-GR"/>
              <a:t>: όταν </a:t>
            </a:r>
            <a:r>
              <a:rPr lang="el-GR" err="1"/>
              <a:t>ψαχνετε</a:t>
            </a:r>
            <a:r>
              <a:rPr lang="el-GR"/>
              <a:t> </a:t>
            </a:r>
            <a:r>
              <a:rPr lang="el-GR" err="1"/>
              <a:t>κατι</a:t>
            </a:r>
            <a:r>
              <a:rPr lang="el-GR"/>
              <a:t> ο </a:t>
            </a:r>
            <a:r>
              <a:rPr lang="el-GR" err="1"/>
              <a:t>εγκεφαλος</a:t>
            </a:r>
            <a:r>
              <a:rPr lang="el-GR"/>
              <a:t> </a:t>
            </a:r>
            <a:r>
              <a:rPr lang="el-GR" err="1"/>
              <a:t>δινει</a:t>
            </a:r>
            <a:r>
              <a:rPr lang="el-GR"/>
              <a:t> εντολή που να το </a:t>
            </a:r>
            <a:r>
              <a:rPr lang="el-GR" err="1"/>
              <a:t>ψαξει</a:t>
            </a:r>
            <a:r>
              <a:rPr lang="el-GR"/>
              <a:t>. </a:t>
            </a:r>
            <a:r>
              <a:rPr lang="el-GR" err="1"/>
              <a:t>Πατε</a:t>
            </a:r>
            <a:r>
              <a:rPr lang="el-GR"/>
              <a:t> σε ένα ξένο </a:t>
            </a:r>
            <a:r>
              <a:rPr lang="el-GR" err="1"/>
              <a:t>σπιτι</a:t>
            </a:r>
            <a:r>
              <a:rPr lang="el-GR"/>
              <a:t>, και ψάχνεται τα </a:t>
            </a:r>
            <a:r>
              <a:rPr lang="el-GR" err="1"/>
              <a:t>κουταλια</a:t>
            </a:r>
            <a:r>
              <a:rPr lang="el-GR"/>
              <a:t>, αυτόματα θα ψάξετε στο </a:t>
            </a:r>
            <a:r>
              <a:rPr lang="el-GR" err="1"/>
              <a:t>συρταρι</a:t>
            </a:r>
            <a:r>
              <a:rPr lang="el-GR"/>
              <a:t> και όχι στο ντουλάπι. </a:t>
            </a:r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20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95535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/>
              <a:t>Remember the differences I mentioned in the file systesms between different operating systems?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27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22695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Μέχρι στιγμής συζητήσαμε γιατί είναι σημαντικό να έχουμε οργανωμένα τα μαχαιροπίρουνα μας, γιατί να λέμε το μαχαίρι- μαχαίρι και το πιρούνι πιρούνι. </a:t>
            </a:r>
          </a:p>
          <a:p>
            <a:endParaRPr lang="el-GR" dirty="0"/>
          </a:p>
          <a:p>
            <a:r>
              <a:rPr lang="el-GR" dirty="0"/>
              <a:t>Ως αναφορά τη θέση τους, σκεφτείτε πως αν δίνατε στον εγκέφαλο κάθε φορά την εντολή να πάει στην απόλυτη θέση τότε θα έπρεπε να του πείτε</a:t>
            </a:r>
          </a:p>
          <a:p>
            <a:endParaRPr lang="el-GR" dirty="0"/>
          </a:p>
          <a:p>
            <a:r>
              <a:rPr lang="el-GR" dirty="0"/>
              <a:t>Λόφος Ξενία/2</a:t>
            </a:r>
            <a:r>
              <a:rPr lang="el-GR" baseline="30000" dirty="0"/>
              <a:t>ος</a:t>
            </a:r>
            <a:r>
              <a:rPr lang="el-GR" dirty="0"/>
              <a:t> όροφος/</a:t>
            </a:r>
            <a:r>
              <a:rPr lang="el-GR" dirty="0" err="1"/>
              <a:t>Πρώτη_πόρτα</a:t>
            </a:r>
            <a:r>
              <a:rPr lang="el-GR" dirty="0"/>
              <a:t>/Πρώτο συρτάρι</a:t>
            </a:r>
          </a:p>
          <a:p>
            <a:r>
              <a:rPr lang="el-GR" dirty="0"/>
              <a:t>Ενώ τώρα όπου και να βρεθείτε ξέρετε ότι πρέπει να πάτε στο πρώτο συρτάρι… </a:t>
            </a:r>
            <a:r>
              <a:rPr lang="el-GR" dirty="0" err="1"/>
              <a:t>εκτος</a:t>
            </a:r>
            <a:r>
              <a:rPr lang="el-GR" dirty="0"/>
              <a:t> </a:t>
            </a:r>
            <a:r>
              <a:rPr lang="el-GR" dirty="0" err="1"/>
              <a:t>φυσικα</a:t>
            </a:r>
            <a:r>
              <a:rPr lang="el-GR" dirty="0"/>
              <a:t>…. 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C02FF4-A1DB-2A4A-BD37-424D9F718E25}" type="slidenum">
              <a:rPr lang="en-ES" smtClean="0"/>
              <a:t>34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32049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77246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1825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0614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EA8E-0552-679C-B04B-39E2763AC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59C82-E6B7-5AC4-3226-5ACCDC6FD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AA5FD-45C0-B3C2-C5AD-EF387E7F4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AF0A6-9962-A399-2ABD-D12539EE6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C9E99-F1C4-A2C8-45B4-4F49DE089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16670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ECB05-F448-8A0E-8DCE-AAD050297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7AE86-875A-EE45-25EF-10E058EF1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8FCA3-A90E-2CB9-9583-BA1D5EA4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6BEB0-A310-58F7-4D5F-8E06294C8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A7FFD-8237-A6D6-2B2A-2FB4F4B02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48466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36D90-D7DB-955A-1B09-4A32386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8F5AF-C721-05F2-0FB9-1BB897F68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37587-F8A3-FD79-5BCB-815CB725D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1C6DF-A51B-959B-8BA6-8EC79ED28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CF03C-DD9A-A802-039B-6BD020C38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40953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37047-8033-459A-2A10-F3179F50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C6C9F-C955-8EBF-9D9B-DCE7BF602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3F3CA-8FF6-0BB1-1809-130B6A311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EA458-0161-5F69-C60C-F4DED524A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37535-D574-4A2C-9FCD-458A3164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FCA9C-A623-5B9A-5F15-B2FB803F7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98184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3E565-DF74-2AFA-78B8-04AF3E60D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33D40-202F-ECFD-1ECF-B3F6F3610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BB0AE-7374-B732-5C57-37F38FE08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07678E-13E6-6083-8A6E-44A8F88CF8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403543-3834-D2B8-364D-FB5FDEE67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FF69E4-A588-BB0A-FFFB-71AA3EEB5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E3241-9394-A4E9-5181-2DE624F9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4D8B25-565C-2DD6-4E73-E9536D7C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63149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0B63C-069B-91BE-B3E3-DCDC84D87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A7039B-992A-9AD6-2E20-1CAF9FDC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A250A-1579-C73E-EF9A-BC6A45D92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6A304-FD67-3900-680A-223C33BE3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32890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5A3AE-563B-B33E-BC65-441B0D357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F7D0F-B833-B021-1955-859C9739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4EB04-5960-631A-C2BE-474C99721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04094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14E7-B4B7-0FD8-9187-9E1413544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6FD1D-3C51-E6EC-C1D1-0362481CE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2D02F-D4B4-216F-4279-96B804433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9093-CF4D-448E-3007-E162AD2A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C8B010-B1C1-ACD7-0241-6E4F025D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AB03C8-FA9A-100D-347A-3D849A02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3252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050484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1171F-FC90-DE90-5D97-E917B9AF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39841-70FE-C723-BBEA-770DEC98A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B7AECB-826D-C0C7-63CB-F3A0CDD42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4D879-4651-8DFB-D674-0A3601FF3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F4EE-1A34-7E91-4544-5F73B918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9C7A0-28F4-7AD6-9164-D887A7C4B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053595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3C0C8-8D73-DFD1-AB71-61C596CB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3E2FDF-5086-60CD-BA01-761836D04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6F241-15FF-D3E5-D16A-0C4D4BB8B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A9092-B46D-77B6-E152-DC99E3F8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F8036-3482-31FC-0510-82A122D75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70630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E70A4-DCE3-937A-270B-69AF50DAE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1CD003-F5F5-85E1-538F-B7F817FF0B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6FC5F-D913-F954-614F-738A6CA6C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CDE09-F8C6-E5AB-983B-3E6AF2A15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B2930-A7B3-81D5-CB01-ECE0F014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78951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686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030367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28403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97769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1824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14445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08404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A50DB-A784-E14A-9037-F53E3BF18415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76F0B-C333-A742-B691-FD0B8D41BFAE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70772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E9EE1-6A9F-A072-0352-33856EBC6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63921F-6DB9-3855-D92E-2FF1A80E5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1AE41-2E4A-14FA-0D3C-3C0A7ACDF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1ECE8-FA93-7749-8E2A-B9D3E3C9DED6}" type="datetimeFigureOut">
              <a:rPr lang="en-ES" smtClean="0"/>
              <a:t>23/10/23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7C6DB-096A-C38E-E8A9-801690513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6D67-D830-C1E9-5FB9-4D6987552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87473-506B-FA4E-97BB-CA312FD6E93F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409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ctc.github.io/blog/rstudio-projects-and-working-directories-a-beginner%27s-guid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93/biosci/biy068" TargetMode="Externa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0.png"/><Relationship Id="rId18" Type="http://schemas.openxmlformats.org/officeDocument/2006/relationships/customXml" Target="../ink/ink8.xml"/><Relationship Id="rId26" Type="http://schemas.openxmlformats.org/officeDocument/2006/relationships/hyperlink" Target="https://www.science.org/doi/10.1126/science.aaa2478" TargetMode="External"/><Relationship Id="rId3" Type="http://schemas.openxmlformats.org/officeDocument/2006/relationships/image" Target="../media/image2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5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9.png"/><Relationship Id="rId24" Type="http://schemas.openxmlformats.org/officeDocument/2006/relationships/customXml" Target="../ink/ink11.xml"/><Relationship Id="rId5" Type="http://schemas.openxmlformats.org/officeDocument/2006/relationships/image" Target="../media/image260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customXml" Target="../ink/ink4.xml"/><Relationship Id="rId19" Type="http://schemas.openxmlformats.org/officeDocument/2006/relationships/image" Target="../media/image33.png"/><Relationship Id="rId4" Type="http://schemas.openxmlformats.org/officeDocument/2006/relationships/customXml" Target="../ink/ink1.xml"/><Relationship Id="rId9" Type="http://schemas.openxmlformats.org/officeDocument/2006/relationships/image" Target="../media/image2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corepsci.github.io/reproducible-science/index.html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ctc.github.io/blog/rstudio-projects-and-working-directories-a-beginner%27s-guid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ctc.github.io/blog/rstudio-projects-and-working-directories-a-beginner%27s-guid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ctc.github.io/blog/rstudio-projects-and-working-directories-a-beginner%27s-guide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ntotext.com/knowledgehub/fundamentals/metadata-fundamental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criberia.co.uk/" TargetMode="External"/><Relationship Id="rId4" Type="http://schemas.openxmlformats.org/officeDocument/2006/relationships/image" Target="../media/image56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ature.com/articles/538127a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.jpeg"/><Relationship Id="rId11" Type="http://schemas.openxmlformats.org/officeDocument/2006/relationships/image" Target="../media/image101.png"/><Relationship Id="rId5" Type="http://schemas.openxmlformats.org/officeDocument/2006/relationships/image" Target="../media/image95.jpeg"/><Relationship Id="rId10" Type="http://schemas.openxmlformats.org/officeDocument/2006/relationships/image" Target="../media/image100.png"/><Relationship Id="rId4" Type="http://schemas.openxmlformats.org/officeDocument/2006/relationships/image" Target="../media/image94.jpeg"/><Relationship Id="rId9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process of development&#10;&#10;Description automatically generated">
            <a:extLst>
              <a:ext uri="{FF2B5EF4-FFF2-40B4-BE49-F238E27FC236}">
                <a16:creationId xmlns:a16="http://schemas.microsoft.com/office/drawing/2014/main" id="{6ECEE343-C48B-641B-CE24-9151C1CF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076" y="1356692"/>
            <a:ext cx="6154020" cy="46216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D5B49-89FA-604C-9A67-4C4670580E31}"/>
              </a:ext>
            </a:extLst>
          </p:cNvPr>
          <p:cNvSpPr txBox="1"/>
          <p:nvPr/>
        </p:nvSpPr>
        <p:spPr>
          <a:xfrm>
            <a:off x="108081" y="518712"/>
            <a:ext cx="8191093" cy="220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l-GR" sz="3200" b="1" i="0" u="none" strike="noStrike" dirty="0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Αρχιτεκτονική πληροφοριών και δεδομένων </a:t>
            </a: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l-GR" sz="3200" b="1" i="0" u="none" strike="noStrike" dirty="0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στις περιβαλλοντικές επιστήμες</a:t>
            </a: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: </a:t>
            </a: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l-GR" sz="2400" b="0" i="0" u="none" strike="noStrike" dirty="0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δομή φακέλων, κανόνες σύνταξης </a:t>
            </a:r>
            <a:r>
              <a:rPr lang="el-GR" sz="2400" b="0" i="0" u="none" strike="noStrike" dirty="0" err="1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μετα</a:t>
            </a:r>
            <a:r>
              <a:rPr lang="el-GR" sz="2400" dirty="0" err="1">
                <a:solidFill>
                  <a:srgbClr val="000000"/>
                </a:solidFill>
                <a:latin typeface="+mj-lt"/>
                <a:cs typeface="Baloo Da 2" panose="03080502040302020200" pitchFamily="66" charset="77"/>
              </a:rPr>
              <a:t>δε</a:t>
            </a:r>
            <a:r>
              <a:rPr lang="el-GR" sz="2400" b="0" i="0" u="none" strike="noStrike" dirty="0" err="1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δομένων</a:t>
            </a:r>
            <a:r>
              <a:rPr lang="el-GR" sz="2400" b="0" i="0" u="none" strike="noStrike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 και </a:t>
            </a:r>
          </a:p>
          <a:p>
            <a:pPr rtl="0">
              <a:spcBef>
                <a:spcPts val="0"/>
              </a:spcBef>
              <a:spcAft>
                <a:spcPts val="300"/>
              </a:spcAft>
            </a:pPr>
            <a:r>
              <a:rPr lang="el-GR" sz="2400" b="0" i="0" u="none" strike="noStrike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διαχείριση </a:t>
            </a: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project </a:t>
            </a:r>
            <a:r>
              <a:rPr lang="el-GR" sz="2400" b="0" i="0" u="none" strike="noStrike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μέσω </a:t>
            </a:r>
            <a:r>
              <a:rPr lang="en-GB" sz="2400" b="0" i="0" u="none" strike="noStrike">
                <a:solidFill>
                  <a:srgbClr val="000000"/>
                </a:solidFill>
                <a:effectLst/>
                <a:latin typeface="+mj-lt"/>
                <a:cs typeface="Baloo Da 2" panose="03080502040302020200" pitchFamily="66" charset="77"/>
              </a:rPr>
              <a:t>GitHub</a:t>
            </a:r>
            <a:br>
              <a:rPr lang="el-GR"/>
            </a:br>
            <a:endParaRPr lang="en-E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553DCE2-EB83-9CCA-A0ED-BB511FADE4A5}"/>
              </a:ext>
            </a:extLst>
          </p:cNvPr>
          <p:cNvCxnSpPr>
            <a:cxnSpLocks/>
          </p:cNvCxnSpPr>
          <p:nvPr/>
        </p:nvCxnSpPr>
        <p:spPr>
          <a:xfrm>
            <a:off x="218662" y="2673625"/>
            <a:ext cx="65598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D137D2-CF1B-3666-21A1-FAD6EC127ECC}"/>
              </a:ext>
            </a:extLst>
          </p:cNvPr>
          <p:cNvCxnSpPr/>
          <p:nvPr/>
        </p:nvCxnSpPr>
        <p:spPr>
          <a:xfrm>
            <a:off x="218662" y="502146"/>
            <a:ext cx="799106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727CAB-ADD3-9062-9B3F-869AE09C23C5}"/>
              </a:ext>
            </a:extLst>
          </p:cNvPr>
          <p:cNvSpPr/>
          <p:nvPr/>
        </p:nvSpPr>
        <p:spPr>
          <a:xfrm>
            <a:off x="0" y="6231835"/>
            <a:ext cx="12192000" cy="62616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1F66D4-4D23-FABA-FF72-9739E94010C7}"/>
              </a:ext>
            </a:extLst>
          </p:cNvPr>
          <p:cNvSpPr txBox="1"/>
          <p:nvPr/>
        </p:nvSpPr>
        <p:spPr>
          <a:xfrm>
            <a:off x="218662" y="6342823"/>
            <a:ext cx="234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>
                <a:solidFill>
                  <a:schemeClr val="bg1"/>
                </a:solidFill>
              </a:rPr>
              <a:t>Paschalis Chatzopoulos</a:t>
            </a:r>
          </a:p>
        </p:txBody>
      </p:sp>
      <p:pic>
        <p:nvPicPr>
          <p:cNvPr id="1026" name="Picture 2" descr="University of Cadiz [Acceptance Rate + Statistics + Tuition]">
            <a:extLst>
              <a:ext uri="{FF2B5EF4-FFF2-40B4-BE49-F238E27FC236}">
                <a16:creationId xmlns:a16="http://schemas.microsoft.com/office/drawing/2014/main" id="{BD271EF7-A5DB-4EF0-54CD-653D5082C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6"/>
          <a:stretch/>
        </p:blipFill>
        <p:spPr bwMode="auto">
          <a:xfrm>
            <a:off x="9748918" y="6300797"/>
            <a:ext cx="691215" cy="51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F299DF3-3C5C-A2C5-0926-94EFB02A07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2924" r="32725" b="24946"/>
          <a:stretch/>
        </p:blipFill>
        <p:spPr>
          <a:xfrm>
            <a:off x="10619037" y="6251934"/>
            <a:ext cx="600970" cy="616438"/>
          </a:xfrm>
          <a:prstGeom prst="rect">
            <a:avLst/>
          </a:prstGeom>
        </p:spPr>
      </p:pic>
      <p:pic>
        <p:nvPicPr>
          <p:cNvPr id="1032" name="Picture 8" descr="Επικοινωνία – Τμήμα Περιβάλλοντος – Πανεπιστήμιο Αιγαίου">
            <a:extLst>
              <a:ext uri="{FF2B5EF4-FFF2-40B4-BE49-F238E27FC236}">
                <a16:creationId xmlns:a16="http://schemas.microsoft.com/office/drawing/2014/main" id="{D5367496-D106-77C8-8C92-CCBCBAA21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7" t="9881" r="30425" b="31635"/>
          <a:stretch/>
        </p:blipFill>
        <p:spPr bwMode="auto">
          <a:xfrm>
            <a:off x="11412126" y="6268133"/>
            <a:ext cx="600970" cy="58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89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A5A29-6EDD-EB5F-DC6E-14CC0624A865}"/>
              </a:ext>
            </a:extLst>
          </p:cNvPr>
          <p:cNvSpPr txBox="1"/>
          <p:nvPr/>
        </p:nvSpPr>
        <p:spPr>
          <a:xfrm>
            <a:off x="383059" y="321276"/>
            <a:ext cx="53215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Και ακόμα αναρωτιέμαι</a:t>
            </a:r>
            <a:r>
              <a:rPr lang="en-US" sz="4000" dirty="0"/>
              <a:t>:</a:t>
            </a:r>
            <a:endParaRPr lang="en-E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AA0FDC-0CBC-8575-6594-8AD8EC92C6A7}"/>
              </a:ext>
            </a:extLst>
          </p:cNvPr>
          <p:cNvCxnSpPr>
            <a:cxnSpLocks/>
          </p:cNvCxnSpPr>
          <p:nvPr/>
        </p:nvCxnSpPr>
        <p:spPr>
          <a:xfrm flipV="1">
            <a:off x="454477" y="1029162"/>
            <a:ext cx="5131229" cy="156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CE0781-81E6-99F3-9AE9-3B831EFDED37}"/>
              </a:ext>
            </a:extLst>
          </p:cNvPr>
          <p:cNvSpPr txBox="1"/>
          <p:nvPr/>
        </p:nvSpPr>
        <p:spPr>
          <a:xfrm>
            <a:off x="612742" y="1545996"/>
            <a:ext cx="621247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Έχουμε διδαχθεί:</a:t>
            </a:r>
          </a:p>
          <a:p>
            <a:endParaRPr lang="el-G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Τι είναι ένα </a:t>
            </a:r>
            <a:r>
              <a:rPr lang="en-US" dirty="0">
                <a:latin typeface="+mj-lt"/>
              </a:rPr>
              <a:t>r-package</a:t>
            </a:r>
            <a:r>
              <a:rPr lang="el-GR" dirty="0">
                <a:latin typeface="+mj-lt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Τι είναι ένα </a:t>
            </a:r>
            <a:r>
              <a:rPr lang="en-US" dirty="0">
                <a:latin typeface="+mj-lt"/>
              </a:rPr>
              <a:t>working directory</a:t>
            </a:r>
            <a:r>
              <a:rPr lang="en-ES" dirty="0">
                <a:latin typeface="+mj-lt"/>
              </a:rPr>
              <a:t>;</a:t>
            </a:r>
          </a:p>
          <a:p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Που βρίσκεται το </a:t>
            </a:r>
            <a:r>
              <a:rPr lang="en-US" dirty="0">
                <a:latin typeface="+mj-lt"/>
              </a:rPr>
              <a:t>working directory</a:t>
            </a:r>
            <a:r>
              <a:rPr lang="el-GR" dirty="0">
                <a:latin typeface="+mj-lt"/>
              </a:rPr>
              <a:t>;</a:t>
            </a:r>
            <a:endParaRPr lang="en-ES" dirty="0">
              <a:latin typeface="+mj-lt"/>
            </a:endParaRPr>
          </a:p>
          <a:p>
            <a:endParaRPr lang="el-GR" dirty="0">
              <a:latin typeface="+mj-lt"/>
            </a:endParaRPr>
          </a:p>
          <a:p>
            <a:r>
              <a:rPr lang="el-GR" dirty="0"/>
              <a:t>Σπούδασα περιβαλλοντικές επιστήμες και οι συμφοιτητές/</a:t>
            </a:r>
            <a:r>
              <a:rPr lang="el-GR" dirty="0" err="1"/>
              <a:t>τριες</a:t>
            </a:r>
            <a:endParaRPr lang="el-GR" dirty="0"/>
          </a:p>
          <a:p>
            <a:r>
              <a:rPr lang="el-GR" dirty="0"/>
              <a:t>μου βιολογία, οικολογία και επιστήμες ζωής:</a:t>
            </a:r>
          </a:p>
          <a:p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Ποιος είναι υπεύθυνος/η να μας εισάγει σε έννοιες όπως </a:t>
            </a:r>
          </a:p>
          <a:p>
            <a:r>
              <a:rPr lang="el-GR" dirty="0">
                <a:latin typeface="+mj-lt"/>
              </a:rPr>
              <a:t>      οργάνωση αρχείων, φακέλων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κ</a:t>
            </a:r>
            <a:r>
              <a:rPr lang="el-GR" dirty="0">
                <a:latin typeface="+mj-lt"/>
              </a:rPr>
              <a:t>αι </a:t>
            </a:r>
            <a:r>
              <a:rPr lang="en-US" dirty="0">
                <a:latin typeface="+mj-lt"/>
              </a:rPr>
              <a:t>working directories;</a:t>
            </a:r>
            <a:endParaRPr lang="en-ES" dirty="0">
              <a:latin typeface="+mj-lt"/>
            </a:endParaRPr>
          </a:p>
          <a:p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Μήπως θα έπρεπε να τα διδασκόμαστε από το σχολείο;</a:t>
            </a:r>
            <a:endParaRPr lang="en-ES" dirty="0">
              <a:latin typeface="+mj-lt"/>
            </a:endParaRPr>
          </a:p>
          <a:p>
            <a:endParaRPr lang="en-ES" dirty="0"/>
          </a:p>
          <a:p>
            <a:endParaRPr lang="en-ES" dirty="0"/>
          </a:p>
        </p:txBody>
      </p:sp>
      <p:pic>
        <p:nvPicPr>
          <p:cNvPr id="7170" name="Picture 2" descr="5.1 Paths and the working directory - Dodona">
            <a:extLst>
              <a:ext uri="{FF2B5EF4-FFF2-40B4-BE49-F238E27FC236}">
                <a16:creationId xmlns:a16="http://schemas.microsoft.com/office/drawing/2014/main" id="{012CD52E-409D-75B2-2D9F-E8039200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427" y="1188503"/>
            <a:ext cx="4305545" cy="492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40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8AD579-1ABD-BDC1-3371-61C0E9850BC2}"/>
              </a:ext>
            </a:extLst>
          </p:cNvPr>
          <p:cNvSpPr txBox="1"/>
          <p:nvPr/>
        </p:nvSpPr>
        <p:spPr>
          <a:xfrm>
            <a:off x="435428" y="1432862"/>
            <a:ext cx="454002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sz="2400" dirty="0">
                <a:latin typeface="+mj-lt"/>
              </a:rPr>
              <a:t>	</a:t>
            </a:r>
            <a:r>
              <a:rPr lang="el-GR" sz="2400" dirty="0">
                <a:latin typeface="+mj-lt"/>
              </a:rPr>
              <a:t>Συστήματα αρχείων</a:t>
            </a:r>
            <a:endParaRPr lang="en-ES" sz="2400" dirty="0">
              <a:latin typeface="+mj-lt"/>
            </a:endParaRPr>
          </a:p>
          <a:p>
            <a:endParaRPr lang="en-ES" sz="24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ES" sz="2400" dirty="0">
                <a:latin typeface="+mj-lt"/>
              </a:rPr>
              <a:t> </a:t>
            </a:r>
            <a:r>
              <a:rPr lang="el-GR" sz="2400" dirty="0">
                <a:latin typeface="+mj-lt"/>
              </a:rPr>
              <a:t>Δομή φακέλων </a:t>
            </a:r>
            <a:endParaRPr lang="en-ES" sz="2400" dirty="0">
              <a:latin typeface="+mj-lt"/>
            </a:endParaRPr>
          </a:p>
          <a:p>
            <a:endParaRPr lang="en-ES" sz="24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ES" sz="2400" dirty="0">
                <a:latin typeface="+mj-lt"/>
              </a:rPr>
              <a:t> </a:t>
            </a:r>
            <a:r>
              <a:rPr lang="el-GR" sz="2400" dirty="0">
                <a:latin typeface="+mj-lt"/>
              </a:rPr>
              <a:t>Ονοματολογία αρχείων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l-GR" sz="24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400" dirty="0" err="1">
                <a:latin typeface="+mj-lt"/>
              </a:rPr>
              <a:t>Μεταδεδομένα</a:t>
            </a:r>
            <a:endParaRPr lang="en-ES" sz="2400" dirty="0">
              <a:latin typeface="+mj-lt"/>
            </a:endParaRPr>
          </a:p>
          <a:p>
            <a:endParaRPr lang="en-ES" sz="24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ES" sz="2400" dirty="0">
                <a:latin typeface="+mj-lt"/>
              </a:rPr>
              <a:t> </a:t>
            </a:r>
            <a:r>
              <a:rPr lang="el-GR" sz="2400" dirty="0">
                <a:latin typeface="+mj-lt"/>
              </a:rPr>
              <a:t>Συστήματα ελέγχου εκδόσεων </a:t>
            </a:r>
            <a:br>
              <a:rPr lang="el-GR" sz="2400" dirty="0">
                <a:latin typeface="+mj-lt"/>
              </a:rPr>
            </a:br>
            <a:r>
              <a:rPr lang="el-GR" sz="2400" dirty="0">
                <a:latin typeface="+mj-lt"/>
              </a:rPr>
              <a:t>και </a:t>
            </a:r>
            <a:r>
              <a:rPr lang="en-US" sz="2400" dirty="0">
                <a:latin typeface="+mj-lt"/>
              </a:rPr>
              <a:t>GitHub</a:t>
            </a:r>
            <a:endParaRPr lang="en-ES" sz="24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7CC85-6CB7-5C3A-5728-39A2966A85B8}"/>
              </a:ext>
            </a:extLst>
          </p:cNvPr>
          <p:cNvSpPr txBox="1"/>
          <p:nvPr/>
        </p:nvSpPr>
        <p:spPr>
          <a:xfrm>
            <a:off x="383059" y="321276"/>
            <a:ext cx="2160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Overview</a:t>
            </a:r>
            <a:endParaRPr lang="en-ES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B27C93-2F4D-CA76-5C8A-31CF9460CBD5}"/>
              </a:ext>
            </a:extLst>
          </p:cNvPr>
          <p:cNvCxnSpPr>
            <a:cxnSpLocks/>
          </p:cNvCxnSpPr>
          <p:nvPr/>
        </p:nvCxnSpPr>
        <p:spPr>
          <a:xfrm flipV="1">
            <a:off x="454477" y="1029162"/>
            <a:ext cx="2018757" cy="156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RStudio Projects and Working Directories: A Beginner's Guide – Musings on R  – A blog on all things R and Data Science by Martin Chan">
            <a:extLst>
              <a:ext uri="{FF2B5EF4-FFF2-40B4-BE49-F238E27FC236}">
                <a16:creationId xmlns:a16="http://schemas.microsoft.com/office/drawing/2014/main" id="{AEA63438-3C82-2AB2-D151-5E652852F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 bwMode="auto">
          <a:xfrm>
            <a:off x="6774391" y="528156"/>
            <a:ext cx="5034550" cy="5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94FEA3-A37B-1BC3-507A-90441FE6333B}"/>
              </a:ext>
            </a:extLst>
          </p:cNvPr>
          <p:cNvSpPr txBox="1"/>
          <p:nvPr/>
        </p:nvSpPr>
        <p:spPr>
          <a:xfrm>
            <a:off x="10755447" y="605284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>
                <a:hlinkClick r:id="rId3"/>
              </a:rPr>
              <a:t>(Chan Martin)</a:t>
            </a:r>
            <a:endParaRPr lang="en-ES" sz="1200"/>
          </a:p>
        </p:txBody>
      </p:sp>
    </p:spTree>
    <p:extLst>
      <p:ext uri="{BB962C8B-B14F-4D97-AF65-F5344CB8AC3E}">
        <p14:creationId xmlns:p14="http://schemas.microsoft.com/office/powerpoint/2010/main" val="1212388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mon types of big data in ecology, each illustrating one of the four Vs in big data: (1) Remote sensors of the earth system, mounted on a variety of platforms, which generate large data volumes. (2) Citizen-science efforts that collect data at volumes far beyond the capacity of scientific experts, by individuals with varying degrees of expertise. (3) Near real-time sensor networks that can deliver on-going data feeds at low latency and high velocity. (4) Field observations and experiments by scientists, across a wide variety of measurements, systems, and scales. This mapping of the four Vs to data types is illustrative; all four dimensions are present in all data types.">
            <a:extLst>
              <a:ext uri="{FF2B5EF4-FFF2-40B4-BE49-F238E27FC236}">
                <a16:creationId xmlns:a16="http://schemas.microsoft.com/office/drawing/2014/main" id="{CF83E606-CFAB-F34D-57A5-4BE17863D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309" y="2597969"/>
            <a:ext cx="5590189" cy="29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07629-8D15-CF82-EE04-5A866DA35BD8}"/>
              </a:ext>
            </a:extLst>
          </p:cNvPr>
          <p:cNvSpPr txBox="1"/>
          <p:nvPr/>
        </p:nvSpPr>
        <p:spPr>
          <a:xfrm>
            <a:off x="0" y="141287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A2A2A"/>
                </a:solidFill>
                <a:effectLst/>
                <a:latin typeface="Merriweather" panose="020B0604020202020204" pitchFamily="2" charset="0"/>
              </a:rPr>
              <a:t>Worldwide data volume doubled nine times between 2006 and 2011, with exponential growth continuing this decade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5383A42-E7DA-7112-ECCB-C21E08CB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7" y="817732"/>
            <a:ext cx="5692974" cy="32610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138435-BF8B-8060-BED4-6DDE70D4C76D}"/>
              </a:ext>
            </a:extLst>
          </p:cNvPr>
          <p:cNvSpPr txBox="1"/>
          <p:nvPr/>
        </p:nvSpPr>
        <p:spPr>
          <a:xfrm>
            <a:off x="6096000" y="4476436"/>
            <a:ext cx="61102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A2A2A"/>
                </a:solidFill>
                <a:latin typeface="Merriweather" panose="00000500000000000000" pitchFamily="2" charset="0"/>
              </a:rPr>
              <a:t>Data</a:t>
            </a:r>
            <a:r>
              <a:rPr lang="en-US" sz="1600" b="0" i="0" dirty="0">
                <a:solidFill>
                  <a:srgbClr val="2A2A2A"/>
                </a:solidFill>
                <a:effectLst/>
                <a:latin typeface="Merriweather" panose="00000500000000000000" pitchFamily="2" charset="0"/>
              </a:rPr>
              <a:t> growth has outpaced the annual doubling in computing power predicted by Moore's law</a:t>
            </a:r>
            <a:endParaRPr lang="en-001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4103D-43BF-C7D5-8B8E-7F17D9137461}"/>
              </a:ext>
            </a:extLst>
          </p:cNvPr>
          <p:cNvSpPr txBox="1"/>
          <p:nvPr/>
        </p:nvSpPr>
        <p:spPr>
          <a:xfrm>
            <a:off x="383059" y="321276"/>
            <a:ext cx="1858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Big data</a:t>
            </a:r>
            <a:endParaRPr lang="en-ES" sz="40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55F7202-33A6-4121-6284-199646EB9816}"/>
              </a:ext>
            </a:extLst>
          </p:cNvPr>
          <p:cNvCxnSpPr>
            <a:cxnSpLocks/>
          </p:cNvCxnSpPr>
          <p:nvPr/>
        </p:nvCxnSpPr>
        <p:spPr>
          <a:xfrm flipV="1">
            <a:off x="454477" y="1029162"/>
            <a:ext cx="1650770" cy="156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C63EF8-050E-9054-1984-9F98E2942F51}"/>
              </a:ext>
            </a:extLst>
          </p:cNvPr>
          <p:cNvSpPr txBox="1"/>
          <p:nvPr/>
        </p:nvSpPr>
        <p:spPr>
          <a:xfrm>
            <a:off x="0" y="6404059"/>
            <a:ext cx="12192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000" b="0" i="0" dirty="0">
                <a:solidFill>
                  <a:srgbClr val="2A2A2A"/>
                </a:solidFill>
                <a:effectLst/>
              </a:rPr>
              <a:t>Scott S Farley, Andria Dawson, Simon J Goring, John W Williams, </a:t>
            </a:r>
            <a:r>
              <a:rPr lang="en-US" sz="1200" b="1" i="0" dirty="0">
                <a:solidFill>
                  <a:srgbClr val="2A2A2A"/>
                </a:solidFill>
                <a:effectLst/>
              </a:rPr>
              <a:t>Situating Ecology as a Big-Data Science: Current Advances, Challenges, and Solutions</a:t>
            </a:r>
            <a:r>
              <a:rPr lang="en-US" sz="1000" b="0" i="0" dirty="0">
                <a:solidFill>
                  <a:srgbClr val="2A2A2A"/>
                </a:solidFill>
                <a:effectLst/>
              </a:rPr>
              <a:t>, </a:t>
            </a:r>
            <a:r>
              <a:rPr lang="en-US" sz="1000" b="0" i="1" dirty="0" err="1">
                <a:solidFill>
                  <a:srgbClr val="2A2A2A"/>
                </a:solidFill>
                <a:effectLst/>
              </a:rPr>
              <a:t>BioScience</a:t>
            </a:r>
            <a:r>
              <a:rPr lang="en-US" sz="1000" b="0" i="0" dirty="0">
                <a:solidFill>
                  <a:srgbClr val="2A2A2A"/>
                </a:solidFill>
                <a:effectLst/>
              </a:rPr>
              <a:t>, Volume 68, Issue 8, August 2018, Pages 563–576, </a:t>
            </a:r>
            <a:r>
              <a:rPr lang="en-US" sz="1000" b="0" i="0" u="none" strike="noStrike" dirty="0">
                <a:solidFill>
                  <a:srgbClr val="006FB7"/>
                </a:solidFill>
                <a:effectLst/>
                <a:hlinkClick r:id="rId5"/>
              </a:rPr>
              <a:t>https://doi.org/10.1093/biosci/biy068</a:t>
            </a:r>
            <a:endParaRPr lang="en-US" sz="1000" b="0" i="0" dirty="0">
              <a:solidFill>
                <a:srgbClr val="2A2A2A"/>
              </a:solidFill>
              <a:effectLst/>
            </a:endParaRPr>
          </a:p>
          <a:p>
            <a:br>
              <a:rPr lang="en-US" b="0" i="0" dirty="0">
                <a:solidFill>
                  <a:srgbClr val="2A2A2A"/>
                </a:solidFill>
                <a:effectLst/>
                <a:latin typeface="Source Sans Pro" panose="020B0604020202020204" pitchFamily="34" charset="0"/>
              </a:rPr>
            </a:b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26622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D37BB2B7-F2C9-E611-5D5A-A5C480900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5" t="5501" r="34675" b="52370"/>
          <a:stretch/>
        </p:blipFill>
        <p:spPr>
          <a:xfrm>
            <a:off x="177140" y="236756"/>
            <a:ext cx="6705000" cy="6012873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0617304-70E5-662E-055B-09276F3D4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4" t="46657" r="35457" b="15060"/>
          <a:stretch/>
        </p:blipFill>
        <p:spPr>
          <a:xfrm>
            <a:off x="6914457" y="980624"/>
            <a:ext cx="5100403" cy="41894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78D3B2-BA2B-7187-F474-3F9DF982D63F}"/>
                  </a:ext>
                </a:extLst>
              </p14:cNvPr>
              <p14:cNvContentPartPr/>
              <p14:nvPr/>
            </p14:nvContentPartPr>
            <p14:xfrm>
              <a:off x="3646297" y="4802537"/>
              <a:ext cx="2824200" cy="38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78D3B2-BA2B-7187-F474-3F9DF982D6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2297" y="4694537"/>
                <a:ext cx="29318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77803-CDB0-57B8-EF98-73E8C54488C0}"/>
                  </a:ext>
                </a:extLst>
              </p14:cNvPr>
              <p14:cNvContentPartPr/>
              <p14:nvPr/>
            </p14:nvContentPartPr>
            <p14:xfrm>
              <a:off x="3580128" y="5532378"/>
              <a:ext cx="2653920" cy="66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677803-CDB0-57B8-EF98-73E8C54488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26128" y="5424378"/>
                <a:ext cx="27615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E86F89-1F7D-6DD9-75A0-0E6DD04A150C}"/>
                  </a:ext>
                </a:extLst>
              </p14:cNvPr>
              <p14:cNvContentPartPr/>
              <p14:nvPr/>
            </p14:nvContentPartPr>
            <p14:xfrm>
              <a:off x="981920" y="3992467"/>
              <a:ext cx="2298960" cy="159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E86F89-1F7D-6DD9-75A0-0E6DD04A15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7920" y="3884467"/>
                <a:ext cx="24066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5CE857-FD36-0EEB-7CE1-220CD5C04562}"/>
                  </a:ext>
                </a:extLst>
              </p14:cNvPr>
              <p14:cNvContentPartPr/>
              <p14:nvPr/>
            </p14:nvContentPartPr>
            <p14:xfrm>
              <a:off x="344356" y="4211017"/>
              <a:ext cx="3074760" cy="47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5CE857-FD36-0EEB-7CE1-220CD5C045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356" y="4103017"/>
                <a:ext cx="31824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6D56AC-E50B-4245-8F4C-BBBA572CB46C}"/>
                  </a:ext>
                </a:extLst>
              </p14:cNvPr>
              <p14:cNvContentPartPr/>
              <p14:nvPr/>
            </p14:nvContentPartPr>
            <p14:xfrm>
              <a:off x="313111" y="4311997"/>
              <a:ext cx="3091320" cy="102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6D56AC-E50B-4245-8F4C-BBBA572CB4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9105" y="4203997"/>
                <a:ext cx="3198973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415A25-1555-A451-B794-9EC62F47F490}"/>
                  </a:ext>
                </a:extLst>
              </p14:cNvPr>
              <p14:cNvContentPartPr/>
              <p14:nvPr/>
            </p14:nvContentPartPr>
            <p14:xfrm>
              <a:off x="336436" y="4569482"/>
              <a:ext cx="3082680" cy="59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415A25-1555-A451-B794-9EC62F47F4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436" y="4461482"/>
                <a:ext cx="31903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89D84BD-E73A-F7E3-7C3E-C5F5D696ECB0}"/>
                  </a:ext>
                </a:extLst>
              </p14:cNvPr>
              <p14:cNvContentPartPr/>
              <p14:nvPr/>
            </p14:nvContentPartPr>
            <p14:xfrm>
              <a:off x="277220" y="4724331"/>
              <a:ext cx="1383480" cy="4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89D84BD-E73A-F7E3-7C3E-C5F5D696EC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3234" y="4616331"/>
                <a:ext cx="1491092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20E25A9-511A-77C3-5EEF-5767A29E2DA9}"/>
                  </a:ext>
                </a:extLst>
              </p14:cNvPr>
              <p14:cNvContentPartPr/>
              <p14:nvPr/>
            </p14:nvContentPartPr>
            <p14:xfrm>
              <a:off x="2131400" y="5550433"/>
              <a:ext cx="1171800" cy="5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20E25A9-511A-77C3-5EEF-5767A29E2D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77400" y="5442433"/>
                <a:ext cx="12794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2DCB7E2-CA8B-E222-5EC6-3518E8C7A354}"/>
                  </a:ext>
                </a:extLst>
              </p14:cNvPr>
              <p14:cNvContentPartPr/>
              <p14:nvPr/>
            </p14:nvContentPartPr>
            <p14:xfrm>
              <a:off x="277220" y="5764453"/>
              <a:ext cx="2960280" cy="84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2DCB7E2-CA8B-E222-5EC6-3518E8C7A35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3220" y="5656453"/>
                <a:ext cx="30679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2410CC-EFFF-3984-51F0-FAEB3B53D40F}"/>
                  </a:ext>
                </a:extLst>
              </p14:cNvPr>
              <p14:cNvContentPartPr/>
              <p14:nvPr/>
            </p14:nvContentPartPr>
            <p14:xfrm>
              <a:off x="217171" y="6017167"/>
              <a:ext cx="1037160" cy="49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2410CC-EFFF-3984-51F0-FAEB3B53D4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3152" y="5908379"/>
                <a:ext cx="1144837" cy="2668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9502BE-DC27-3E53-4248-C2ECE8EADF59}"/>
                  </a:ext>
                </a:extLst>
              </p14:cNvPr>
              <p14:cNvContentPartPr/>
              <p14:nvPr/>
            </p14:nvContentPartPr>
            <p14:xfrm>
              <a:off x="4978116" y="3408840"/>
              <a:ext cx="1415160" cy="40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9502BE-DC27-3E53-4248-C2ECE8EADF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4116" y="3300840"/>
                <a:ext cx="1522800" cy="2559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9584D4F-D20A-CA35-974D-9D23612F8493}"/>
              </a:ext>
            </a:extLst>
          </p:cNvPr>
          <p:cNvSpPr txBox="1"/>
          <p:nvPr/>
        </p:nvSpPr>
        <p:spPr>
          <a:xfrm>
            <a:off x="10303225" y="6304493"/>
            <a:ext cx="17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6"/>
              </a:rPr>
              <a:t>Kays et al. (2015)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803230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4FEB8D-901E-F1E8-3326-C5F608061EAA}"/>
              </a:ext>
            </a:extLst>
          </p:cNvPr>
          <p:cNvSpPr txBox="1"/>
          <p:nvPr/>
        </p:nvSpPr>
        <p:spPr>
          <a:xfrm>
            <a:off x="358966" y="333658"/>
            <a:ext cx="1956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Glossary</a:t>
            </a:r>
            <a:endParaRPr lang="en-ES" sz="4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0830C9-8797-05C1-006B-092744C6149F}"/>
              </a:ext>
            </a:extLst>
          </p:cNvPr>
          <p:cNvCxnSpPr>
            <a:cxnSpLocks/>
          </p:cNvCxnSpPr>
          <p:nvPr/>
        </p:nvCxnSpPr>
        <p:spPr>
          <a:xfrm flipV="1">
            <a:off x="454477" y="1041544"/>
            <a:ext cx="1778360" cy="32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34EC3CC-022F-743E-0E1E-6C572E32E0AD}"/>
              </a:ext>
            </a:extLst>
          </p:cNvPr>
          <p:cNvSpPr txBox="1"/>
          <p:nvPr/>
        </p:nvSpPr>
        <p:spPr>
          <a:xfrm>
            <a:off x="358966" y="1467292"/>
            <a:ext cx="1193839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Working directory (WD): </a:t>
            </a:r>
            <a:r>
              <a:rPr lang="en-ES" dirty="0">
                <a:latin typeface="+mj-lt"/>
              </a:rPr>
              <a:t>The hierarchical folder in whic</a:t>
            </a:r>
            <a:r>
              <a:rPr lang="en-GB" dirty="0">
                <a:latin typeface="+mj-lt"/>
              </a:rPr>
              <a:t>h</a:t>
            </a:r>
            <a:r>
              <a:rPr lang="en-ES" dirty="0">
                <a:latin typeface="+mj-lt"/>
              </a:rPr>
              <a:t> you gather documents, spreadsheets and any file, under a common </a:t>
            </a:r>
            <a:br>
              <a:rPr lang="en-ES" dirty="0">
                <a:latin typeface="+mj-lt"/>
              </a:rPr>
            </a:br>
            <a:r>
              <a:rPr lang="en-ES" dirty="0">
                <a:latin typeface="+mj-lt"/>
              </a:rPr>
              <a:t>subject. Can be any location in your computer (or </a:t>
            </a:r>
            <a:r>
              <a:rPr lang="en-ES" u="sng" dirty="0">
                <a:latin typeface="+mj-lt"/>
              </a:rPr>
              <a:t>cloud</a:t>
            </a:r>
            <a:r>
              <a:rPr lang="en-ES" dirty="0">
                <a:latin typeface="+mj-lt"/>
              </a:rPr>
              <a:t>!) in which your project is ‘taking place’. For this lecture think that you </a:t>
            </a:r>
            <a:br>
              <a:rPr lang="en-ES" dirty="0">
                <a:latin typeface="+mj-lt"/>
              </a:rPr>
            </a:br>
            <a:r>
              <a:rPr lang="en-ES" dirty="0">
                <a:latin typeface="+mj-lt"/>
              </a:rPr>
              <a:t>have as many WDs as projects.</a:t>
            </a:r>
          </a:p>
          <a:p>
            <a:endParaRPr lang="en-ES" dirty="0">
              <a:latin typeface="+mj-lt"/>
            </a:endParaRPr>
          </a:p>
          <a:p>
            <a:r>
              <a:rPr lang="en-ES" dirty="0"/>
              <a:t>/file_path: </a:t>
            </a:r>
            <a:r>
              <a:rPr lang="en-ES" dirty="0">
                <a:latin typeface="+mj-lt"/>
              </a:rPr>
              <a:t>Borrowing from R language syntax, when I refer to a WD, I will do it using a path with a farward slash ( </a:t>
            </a:r>
            <a:r>
              <a:rPr lang="en-ES" i="1" dirty="0">
                <a:latin typeface="+mj-lt"/>
              </a:rPr>
              <a:t>/ </a:t>
            </a:r>
            <a:r>
              <a:rPr lang="en-ES" dirty="0">
                <a:latin typeface="+mj-lt"/>
              </a:rPr>
              <a:t>).</a:t>
            </a:r>
          </a:p>
          <a:p>
            <a:endParaRPr lang="en-ES" dirty="0">
              <a:latin typeface="+mj-lt"/>
            </a:endParaRPr>
          </a:p>
          <a:p>
            <a:r>
              <a:rPr lang="en-ES" dirty="0"/>
              <a:t>Metadata: </a:t>
            </a:r>
            <a:r>
              <a:rPr lang="en-ES" dirty="0">
                <a:latin typeface="+mj-lt"/>
              </a:rPr>
              <a:t>Data that describe data! A piece of information which refers to the actual data. Usually stored in .txt, .md files </a:t>
            </a:r>
            <a:br>
              <a:rPr lang="en-ES" dirty="0">
                <a:latin typeface="+mj-lt"/>
              </a:rPr>
            </a:br>
            <a:r>
              <a:rPr lang="en-ES" dirty="0">
                <a:latin typeface="+mj-lt"/>
              </a:rPr>
              <a:t>or in a form of a sep</a:t>
            </a:r>
            <a:r>
              <a:rPr lang="en-GB" dirty="0">
                <a:latin typeface="+mj-lt"/>
              </a:rPr>
              <a:t>a</a:t>
            </a:r>
            <a:r>
              <a:rPr lang="en-ES" dirty="0">
                <a:latin typeface="+mj-lt"/>
              </a:rPr>
              <a:t>rate sheet in a spreadsheet. Technically within a thesis or paper, references are metadata! </a:t>
            </a:r>
          </a:p>
          <a:p>
            <a:endParaRPr lang="en-ES" dirty="0">
              <a:latin typeface="+mj-lt"/>
            </a:endParaRPr>
          </a:p>
          <a:p>
            <a:r>
              <a:rPr lang="en-ES" dirty="0"/>
              <a:t>Version Control Systems (VCS)</a:t>
            </a:r>
            <a:r>
              <a:rPr lang="en-ES" dirty="0">
                <a:latin typeface="+mj-lt"/>
              </a:rPr>
              <a:t>: </a:t>
            </a:r>
            <a:r>
              <a:rPr lang="en-GB" b="0" i="0" u="none" strike="noStrike" dirty="0">
                <a:solidFill>
                  <a:srgbClr val="374151"/>
                </a:solidFill>
                <a:effectLst/>
                <a:latin typeface="+mj-lt"/>
              </a:rPr>
              <a:t>a software tool that tracks changes to files and directories over time, allowing multiple users to </a:t>
            </a:r>
            <a:br>
              <a:rPr lang="en-GB" b="0" i="0" u="none" strike="noStrike" dirty="0">
                <a:solidFill>
                  <a:srgbClr val="374151"/>
                </a:solidFill>
                <a:effectLst/>
                <a:latin typeface="+mj-lt"/>
              </a:rPr>
            </a:br>
            <a:r>
              <a:rPr lang="en-GB" b="0" i="0" u="none" strike="noStrike" dirty="0">
                <a:solidFill>
                  <a:srgbClr val="374151"/>
                </a:solidFill>
                <a:effectLst/>
                <a:latin typeface="+mj-lt"/>
              </a:rPr>
              <a:t>collaborate on a project. It maintains a history of modifications, facilitates team coordination, and enables users to revert to </a:t>
            </a:r>
            <a:br>
              <a:rPr lang="en-GB" b="0" i="0" u="none" strike="noStrike" dirty="0">
                <a:solidFill>
                  <a:srgbClr val="374151"/>
                </a:solidFill>
                <a:effectLst/>
                <a:latin typeface="+mj-lt"/>
              </a:rPr>
            </a:br>
            <a:r>
              <a:rPr lang="en-GB" b="0" i="0" u="none" strike="noStrike" dirty="0">
                <a:solidFill>
                  <a:srgbClr val="374151"/>
                </a:solidFill>
                <a:effectLst/>
                <a:latin typeface="+mj-lt"/>
              </a:rPr>
              <a:t>previous versions or compare different versions of files.</a:t>
            </a:r>
          </a:p>
          <a:p>
            <a:endParaRPr lang="en-GB" dirty="0">
              <a:solidFill>
                <a:srgbClr val="374151"/>
              </a:solidFill>
              <a:latin typeface="+mj-lt"/>
            </a:endParaRPr>
          </a:p>
          <a:p>
            <a:r>
              <a:rPr lang="en-ES" b="1" dirty="0">
                <a:latin typeface="+mj-lt"/>
              </a:rPr>
              <a:t>GitHub:</a:t>
            </a:r>
            <a:r>
              <a:rPr lang="en-ES" dirty="0">
                <a:latin typeface="+mj-lt"/>
              </a:rPr>
              <a:t> A private, owned by Microsoft</a:t>
            </a:r>
            <a:r>
              <a:rPr lang="el-GR" dirty="0">
                <a:latin typeface="+mj-lt"/>
              </a:rPr>
              <a:t>,</a:t>
            </a:r>
            <a:r>
              <a:rPr lang="en-ES" dirty="0">
                <a:latin typeface="+mj-lt"/>
              </a:rPr>
              <a:t> version of VCS.</a:t>
            </a:r>
          </a:p>
          <a:p>
            <a:endParaRPr lang="en-E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3214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763D8D-6F56-B483-8760-2F3BA96370A1}"/>
              </a:ext>
            </a:extLst>
          </p:cNvPr>
          <p:cNvSpPr/>
          <p:nvPr/>
        </p:nvSpPr>
        <p:spPr>
          <a:xfrm>
            <a:off x="1912088" y="5178056"/>
            <a:ext cx="8367823" cy="74427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Συστήματα αρχείων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78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DF1F5B-016B-6C0E-A81D-5D931A525156}"/>
              </a:ext>
            </a:extLst>
          </p:cNvPr>
          <p:cNvSpPr txBox="1"/>
          <p:nvPr/>
        </p:nvSpPr>
        <p:spPr>
          <a:xfrm>
            <a:off x="358966" y="333658"/>
            <a:ext cx="4349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Συστήματα αρχείων</a:t>
            </a:r>
            <a:endParaRPr lang="en-E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AFF359-24C1-2CBC-64A0-43885074FC7D}"/>
              </a:ext>
            </a:extLst>
          </p:cNvPr>
          <p:cNvCxnSpPr>
            <a:cxnSpLocks/>
          </p:cNvCxnSpPr>
          <p:nvPr/>
        </p:nvCxnSpPr>
        <p:spPr>
          <a:xfrm flipV="1">
            <a:off x="454477" y="1041544"/>
            <a:ext cx="4085625" cy="32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54A14A-4496-4B5C-FA83-5FCFF971A447}"/>
              </a:ext>
            </a:extLst>
          </p:cNvPr>
          <p:cNvSpPr txBox="1"/>
          <p:nvPr/>
        </p:nvSpPr>
        <p:spPr>
          <a:xfrm>
            <a:off x="789214" y="1336272"/>
            <a:ext cx="95380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Έχετε σκεφτεί ποτέ, που αποθηκεύει ο υπολογιστής αρχεία;</a:t>
            </a:r>
            <a:endParaRPr lang="en-ES" dirty="0"/>
          </a:p>
          <a:p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/Users/</a:t>
            </a:r>
            <a:r>
              <a:rPr lang="en-GB" dirty="0" err="1">
                <a:latin typeface="+mj-lt"/>
              </a:rPr>
              <a:t>paschalis</a:t>
            </a:r>
            <a:r>
              <a:rPr lang="en-GB" dirty="0">
                <a:latin typeface="+mj-lt"/>
              </a:rPr>
              <a:t>/Downloads/</a:t>
            </a:r>
            <a:r>
              <a:rPr lang="en-GB" dirty="0" err="1">
                <a:latin typeface="+mj-lt"/>
              </a:rPr>
              <a:t>VolunteersSelection.pdf</a:t>
            </a: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/Users/</a:t>
            </a:r>
            <a:r>
              <a:rPr lang="en-GB" dirty="0" err="1">
                <a:latin typeface="+mj-lt"/>
              </a:rPr>
              <a:t>paschalis</a:t>
            </a:r>
            <a:r>
              <a:rPr lang="en-GB" dirty="0">
                <a:latin typeface="+mj-lt"/>
              </a:rPr>
              <a:t>/Library/</a:t>
            </a:r>
            <a:r>
              <a:rPr lang="en-GB" dirty="0" err="1">
                <a:latin typeface="+mj-lt"/>
              </a:rPr>
              <a:t>CloudStorage</a:t>
            </a:r>
            <a:r>
              <a:rPr lang="en-GB" dirty="0">
                <a:latin typeface="+mj-lt"/>
              </a:rPr>
              <a:t>/OneDrive-</a:t>
            </a:r>
            <a:r>
              <a:rPr lang="en-GB" dirty="0" err="1">
                <a:latin typeface="+mj-lt"/>
              </a:rPr>
              <a:t>uca.es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WorOptReproSciEcoEnvSci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lecture_notes</a:t>
            </a:r>
            <a:endParaRPr lang="en-ES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8D013-3257-43D6-D743-6B4B8234437C}"/>
              </a:ext>
            </a:extLst>
          </p:cNvPr>
          <p:cNvSpPr/>
          <p:nvPr/>
        </p:nvSpPr>
        <p:spPr>
          <a:xfrm>
            <a:off x="174172" y="3856669"/>
            <a:ext cx="1230085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C247B-54ED-9FC3-DCFE-CEE9692B5CDA}"/>
              </a:ext>
            </a:extLst>
          </p:cNvPr>
          <p:cNvSpPr/>
          <p:nvPr/>
        </p:nvSpPr>
        <p:spPr>
          <a:xfrm>
            <a:off x="1918060" y="3856668"/>
            <a:ext cx="1230086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paschalis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4A912-FF0E-3CB3-4AA6-6FB37966C1C6}"/>
              </a:ext>
            </a:extLst>
          </p:cNvPr>
          <p:cNvSpPr/>
          <p:nvPr/>
        </p:nvSpPr>
        <p:spPr>
          <a:xfrm>
            <a:off x="3517172" y="4433611"/>
            <a:ext cx="1230085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928F53-84D4-312B-D8FC-DB245EF952D5}"/>
              </a:ext>
            </a:extLst>
          </p:cNvPr>
          <p:cNvSpPr/>
          <p:nvPr/>
        </p:nvSpPr>
        <p:spPr>
          <a:xfrm>
            <a:off x="3517172" y="3282850"/>
            <a:ext cx="1230086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6065C-DBB7-BA0A-08B2-96ED2D1D70EC}"/>
              </a:ext>
            </a:extLst>
          </p:cNvPr>
          <p:cNvSpPr/>
          <p:nvPr/>
        </p:nvSpPr>
        <p:spPr>
          <a:xfrm>
            <a:off x="5234942" y="3282850"/>
            <a:ext cx="1438002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.pdf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CBA9D7-ACFE-9471-C993-8BF145A78146}"/>
              </a:ext>
            </a:extLst>
          </p:cNvPr>
          <p:cNvSpPr/>
          <p:nvPr/>
        </p:nvSpPr>
        <p:spPr>
          <a:xfrm>
            <a:off x="5234940" y="4433611"/>
            <a:ext cx="1438003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CloudStorage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532A5-B6AE-44A8-C130-4E28CE9444B8}"/>
              </a:ext>
            </a:extLst>
          </p:cNvPr>
          <p:cNvSpPr/>
          <p:nvPr/>
        </p:nvSpPr>
        <p:spPr>
          <a:xfrm>
            <a:off x="7160626" y="4432098"/>
            <a:ext cx="1722117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OneDrive-uca.es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0DA528-3CB7-2A64-B94A-3B027D4B83E1}"/>
              </a:ext>
            </a:extLst>
          </p:cNvPr>
          <p:cNvSpPr/>
          <p:nvPr/>
        </p:nvSpPr>
        <p:spPr>
          <a:xfrm>
            <a:off x="9370426" y="4432098"/>
            <a:ext cx="1722117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L</a:t>
            </a:r>
            <a:r>
              <a:rPr lang="en-ES">
                <a:solidFill>
                  <a:schemeClr val="tx1"/>
                </a:solidFill>
              </a:rPr>
              <a:t>ecture_notes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21F1CC-903C-8FEF-5F6B-9C0502F012A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404257" y="4145140"/>
            <a:ext cx="51380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064ED5-B525-3DB9-014C-A5A253E6773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747257" y="3571321"/>
            <a:ext cx="48768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38C857-B359-17CC-A62C-5F13936ECD1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721137" y="4722083"/>
            <a:ext cx="513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B2C1D1-0678-FA1A-6828-75B16A969619}"/>
              </a:ext>
            </a:extLst>
          </p:cNvPr>
          <p:cNvCxnSpPr>
            <a:cxnSpLocks/>
          </p:cNvCxnSpPr>
          <p:nvPr/>
        </p:nvCxnSpPr>
        <p:spPr>
          <a:xfrm flipV="1">
            <a:off x="6646823" y="4720568"/>
            <a:ext cx="51380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F3CA37-8BDF-B118-4D77-49D9E5A7BAC2}"/>
              </a:ext>
            </a:extLst>
          </p:cNvPr>
          <p:cNvCxnSpPr>
            <a:cxnSpLocks/>
          </p:cNvCxnSpPr>
          <p:nvPr/>
        </p:nvCxnSpPr>
        <p:spPr>
          <a:xfrm flipV="1">
            <a:off x="8869683" y="4720568"/>
            <a:ext cx="513803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46FBE90-FBA4-D79F-5461-BF8586E3CF0B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48146" y="3571322"/>
            <a:ext cx="369026" cy="57381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C411D45-8BA9-877E-8980-97C3AF26CC0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148146" y="4145140"/>
            <a:ext cx="369026" cy="5769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761B789-5F94-1E3A-E9D0-2369DF43273B}"/>
              </a:ext>
            </a:extLst>
          </p:cNvPr>
          <p:cNvSpPr/>
          <p:nvPr/>
        </p:nvSpPr>
        <p:spPr>
          <a:xfrm>
            <a:off x="648586" y="1309465"/>
            <a:ext cx="10754200" cy="15502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directory (WD): </a:t>
            </a:r>
            <a:r>
              <a:rPr lang="el-GR" dirty="0"/>
              <a:t>Φάκελος, με ιεραρχική δομή στον οποίο αποθηκεύονται έγγραφα, λογιστικά φύλλα και οποιοδήποτε αρχείο, κάτω από ένα κοινό θέμα. Μπορεί να είναι οποιαδήποτε θέση στον υπολογιστή σας (ή στο </a:t>
            </a:r>
            <a:r>
              <a:rPr lang="en-US" dirty="0"/>
              <a:t>cloud</a:t>
            </a:r>
            <a:r>
              <a:rPr lang="el-GR" dirty="0"/>
              <a:t>) στην οποία "λαμβάνει χώρα" το έργο σας. Για την παρούσα διάλεξη σκεφτείτε ότι έχετε τόσα </a:t>
            </a:r>
            <a:r>
              <a:rPr lang="en-GB" dirty="0"/>
              <a:t>WDs </a:t>
            </a:r>
            <a:r>
              <a:rPr lang="el-GR" dirty="0"/>
              <a:t>όσα και οι εργασίες σας.</a:t>
            </a:r>
            <a:endParaRPr lang="en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2E251-DE03-9198-B801-CCB67161FE1D}"/>
              </a:ext>
            </a:extLst>
          </p:cNvPr>
          <p:cNvSpPr txBox="1"/>
          <p:nvPr/>
        </p:nvSpPr>
        <p:spPr>
          <a:xfrm>
            <a:off x="2076959" y="5539828"/>
            <a:ext cx="7753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…</a:t>
            </a:r>
            <a:r>
              <a:rPr lang="el-GR" sz="2400" b="1" dirty="0"/>
              <a:t>σε συστήματα </a:t>
            </a:r>
            <a:r>
              <a:rPr lang="en-US" sz="2400" b="1" dirty="0"/>
              <a:t>Windows </a:t>
            </a:r>
            <a:r>
              <a:rPr lang="el-GR" sz="2400" b="1" dirty="0"/>
              <a:t>χρησιμοποιείται ανάστροφη κάθετος </a:t>
            </a:r>
            <a:r>
              <a:rPr lang="en-US" sz="2400" b="1" dirty="0"/>
              <a:t>( </a:t>
            </a:r>
            <a:r>
              <a:rPr lang="el-GR" sz="2400" b="1" dirty="0"/>
              <a:t>\</a:t>
            </a:r>
            <a:r>
              <a:rPr lang="en-US" sz="2400" b="1" dirty="0"/>
              <a:t> ) </a:t>
            </a:r>
            <a:r>
              <a:rPr lang="el-GR" sz="2400" b="1" dirty="0"/>
              <a:t>ενώ σε </a:t>
            </a:r>
            <a:r>
              <a:rPr lang="en-US" sz="2400" b="1" dirty="0"/>
              <a:t>UNIX </a:t>
            </a:r>
            <a:r>
              <a:rPr lang="el-GR" sz="2400" b="1" dirty="0"/>
              <a:t>δεξιόστροφη</a:t>
            </a:r>
            <a:r>
              <a:rPr lang="en-US" sz="2400" b="1" dirty="0"/>
              <a:t> ( / ) </a:t>
            </a:r>
            <a:endParaRPr lang="en-ES" sz="2400" b="1" dirty="0"/>
          </a:p>
        </p:txBody>
      </p:sp>
    </p:spTree>
    <p:extLst>
      <p:ext uri="{BB962C8B-B14F-4D97-AF65-F5344CB8AC3E}">
        <p14:creationId xmlns:p14="http://schemas.microsoft.com/office/powerpoint/2010/main" val="27168026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splay Full Path in Title Bar of Windows 10 File Explorer Password  Recovery | Password Recovery">
            <a:extLst>
              <a:ext uri="{FF2B5EF4-FFF2-40B4-BE49-F238E27FC236}">
                <a16:creationId xmlns:a16="http://schemas.microsoft.com/office/drawing/2014/main" id="{893EAE1B-D80F-6B6E-5D31-DA09BA68B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53" y="274232"/>
            <a:ext cx="8052096" cy="356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A1C74C-4AE6-E96A-7EFF-762ECEF9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547" y="1570480"/>
            <a:ext cx="7772400" cy="50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242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1D3374-A117-D213-9422-6B9B9BCD4FFF}"/>
              </a:ext>
            </a:extLst>
          </p:cNvPr>
          <p:cNvSpPr/>
          <p:nvPr/>
        </p:nvSpPr>
        <p:spPr>
          <a:xfrm>
            <a:off x="2339163" y="4433776"/>
            <a:ext cx="7517218" cy="74427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Δομή φακέλων  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CB01CA-331A-DE99-17AD-FAB211E84F5A}"/>
              </a:ext>
            </a:extLst>
          </p:cNvPr>
          <p:cNvSpPr/>
          <p:nvPr/>
        </p:nvSpPr>
        <p:spPr>
          <a:xfrm>
            <a:off x="1912088" y="5178056"/>
            <a:ext cx="8367823" cy="74427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Συστήματα αρχείων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192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isorganised Cutlery Drawer - Organising a Messy Kitchen D… | Flickr">
            <a:extLst>
              <a:ext uri="{FF2B5EF4-FFF2-40B4-BE49-F238E27FC236}">
                <a16:creationId xmlns:a16="http://schemas.microsoft.com/office/drawing/2014/main" id="{D9BA2048-6ACC-BF4E-A603-4581BC724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96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999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17C326-402C-8661-2D33-158397D57C44}"/>
              </a:ext>
            </a:extLst>
          </p:cNvPr>
          <p:cNvSpPr txBox="1"/>
          <p:nvPr/>
        </p:nvSpPr>
        <p:spPr>
          <a:xfrm>
            <a:off x="418012" y="165463"/>
            <a:ext cx="2331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4000">
                <a:latin typeface="+mj-lt"/>
              </a:rPr>
              <a:t>Disclaimer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33963-E083-844D-4188-E7DD37881B0A}"/>
              </a:ext>
            </a:extLst>
          </p:cNvPr>
          <p:cNvSpPr txBox="1"/>
          <p:nvPr/>
        </p:nvSpPr>
        <p:spPr>
          <a:xfrm>
            <a:off x="133338" y="1347331"/>
            <a:ext cx="643355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000" dirty="0">
                <a:latin typeface="+mj-lt"/>
              </a:rPr>
              <a:t>Κατάλογος εργασίας </a:t>
            </a:r>
            <a:r>
              <a:rPr lang="el-GR" sz="2000" dirty="0">
                <a:latin typeface="+mj-lt"/>
                <a:sym typeface="Wingdings" pitchFamily="2" charset="2"/>
              </a:rPr>
              <a:t> </a:t>
            </a:r>
            <a:r>
              <a:rPr lang="en-US" sz="2000" dirty="0">
                <a:latin typeface="+mj-lt"/>
              </a:rPr>
              <a:t>Working directory | </a:t>
            </a:r>
            <a:r>
              <a:rPr lang="en-US" sz="2000" i="1" dirty="0" err="1">
                <a:latin typeface="+mj-lt"/>
              </a:rPr>
              <a:t>getwd</a:t>
            </a:r>
            <a:r>
              <a:rPr lang="en-US" sz="2000" i="1" dirty="0">
                <a:latin typeface="+mj-lt"/>
              </a:rPr>
              <a:t>(), </a:t>
            </a:r>
            <a:r>
              <a:rPr lang="en-US" sz="2000" i="1" dirty="0" err="1">
                <a:latin typeface="+mj-lt"/>
              </a:rPr>
              <a:t>setwd</a:t>
            </a:r>
            <a:r>
              <a:rPr lang="en-US" sz="2000" i="1" dirty="0">
                <a:latin typeface="+mj-lt"/>
              </a:rPr>
              <a:t>()</a:t>
            </a:r>
          </a:p>
          <a:p>
            <a:endParaRPr lang="en-US" sz="2000" dirty="0">
              <a:latin typeface="+mj-lt"/>
            </a:endParaRPr>
          </a:p>
          <a:p>
            <a:r>
              <a:rPr lang="el-GR" sz="2000" dirty="0">
                <a:latin typeface="+mj-lt"/>
              </a:rPr>
              <a:t>Αποθήκη </a:t>
            </a:r>
            <a:r>
              <a:rPr lang="el-GR" sz="2000" dirty="0">
                <a:latin typeface="+mj-lt"/>
                <a:sym typeface="Wingdings" pitchFamily="2" charset="2"/>
              </a:rPr>
              <a:t> </a:t>
            </a:r>
            <a:r>
              <a:rPr lang="en-US" sz="2000" dirty="0">
                <a:latin typeface="+mj-lt"/>
                <a:sym typeface="Wingdings" pitchFamily="2" charset="2"/>
              </a:rPr>
              <a:t>repository</a:t>
            </a:r>
          </a:p>
          <a:p>
            <a:endParaRPr lang="en-US" sz="2000" dirty="0">
              <a:latin typeface="+mj-lt"/>
              <a:sym typeface="Wingdings" pitchFamily="2" charset="2"/>
            </a:endParaRPr>
          </a:p>
          <a:p>
            <a:r>
              <a:rPr lang="el-GR" sz="2000" dirty="0">
                <a:latin typeface="+mj-lt"/>
              </a:rPr>
              <a:t>Σύστημα ελέγχου εκδόσεων </a:t>
            </a:r>
            <a:r>
              <a:rPr lang="el-GR" sz="2000" dirty="0">
                <a:latin typeface="+mj-lt"/>
                <a:sym typeface="Wingdings" pitchFamily="2" charset="2"/>
              </a:rPr>
              <a:t> </a:t>
            </a:r>
            <a:r>
              <a:rPr lang="en-US" sz="2000" dirty="0">
                <a:latin typeface="+mj-lt"/>
                <a:sym typeface="Wingdings" pitchFamily="2" charset="2"/>
              </a:rPr>
              <a:t>version control system</a:t>
            </a:r>
          </a:p>
          <a:p>
            <a:endParaRPr lang="en-US" sz="2000" dirty="0">
              <a:latin typeface="+mj-lt"/>
              <a:sym typeface="Wingdings" pitchFamily="2" charset="2"/>
            </a:endParaRPr>
          </a:p>
          <a:p>
            <a:r>
              <a:rPr lang="en-US" sz="2000" dirty="0">
                <a:latin typeface="+mj-lt"/>
                <a:sym typeface="Wingdings" pitchFamily="2" charset="2"/>
              </a:rPr>
              <a:t>.csv file </a:t>
            </a:r>
            <a:r>
              <a:rPr lang="el-GR" sz="2000" dirty="0">
                <a:latin typeface="+mj-lt"/>
                <a:sym typeface="Wingdings" pitchFamily="2" charset="2"/>
              </a:rPr>
              <a:t></a:t>
            </a:r>
            <a:r>
              <a:rPr lang="en-US" sz="2000" dirty="0">
                <a:latin typeface="+mj-lt"/>
                <a:sym typeface="Wingdings" pitchFamily="2" charset="2"/>
              </a:rPr>
              <a:t> comma separated value</a:t>
            </a:r>
          </a:p>
          <a:p>
            <a:endParaRPr lang="en-US" sz="2000" dirty="0">
              <a:latin typeface="+mj-lt"/>
              <a:sym typeface="Wingdings" pitchFamily="2" charset="2"/>
            </a:endParaRPr>
          </a:p>
          <a:p>
            <a:r>
              <a:rPr lang="en-US" sz="2000" i="1" dirty="0" err="1">
                <a:latin typeface="+mj-lt"/>
                <a:sym typeface="Wingdings" pitchFamily="2" charset="2"/>
              </a:rPr>
              <a:t>aov</a:t>
            </a:r>
            <a:r>
              <a:rPr lang="en-US" sz="2000" i="1" dirty="0">
                <a:latin typeface="+mj-lt"/>
                <a:sym typeface="Wingdings" pitchFamily="2" charset="2"/>
              </a:rPr>
              <a:t>() </a:t>
            </a:r>
            <a:r>
              <a:rPr lang="en-US" sz="2000" dirty="0">
                <a:latin typeface="+mj-lt"/>
                <a:sym typeface="Wingdings" pitchFamily="2" charset="2"/>
              </a:rPr>
              <a:t>model </a:t>
            </a:r>
            <a:r>
              <a:rPr lang="el-GR" sz="2000" dirty="0">
                <a:latin typeface="+mj-lt"/>
                <a:sym typeface="Wingdings" pitchFamily="2" charset="2"/>
              </a:rPr>
              <a:t></a:t>
            </a:r>
            <a:r>
              <a:rPr lang="en-US" sz="2000" dirty="0">
                <a:latin typeface="+mj-lt"/>
                <a:sym typeface="Wingdings" pitchFamily="2" charset="2"/>
              </a:rPr>
              <a:t> Analyses Of Variance (</a:t>
            </a:r>
            <a:r>
              <a:rPr lang="en-US" sz="2000" dirty="0" err="1">
                <a:latin typeface="+mj-lt"/>
                <a:sym typeface="Wingdings" pitchFamily="2" charset="2"/>
              </a:rPr>
              <a:t>aov</a:t>
            </a:r>
            <a:r>
              <a:rPr lang="en-US" sz="2000" dirty="0">
                <a:latin typeface="+mj-lt"/>
                <a:sym typeface="Wingdings" pitchFamily="2" charset="2"/>
              </a:rPr>
              <a:t>)</a:t>
            </a:r>
          </a:p>
          <a:p>
            <a:endParaRPr lang="en-US" sz="2000" dirty="0">
              <a:latin typeface="+mj-lt"/>
              <a:sym typeface="Wingdings" pitchFamily="2" charset="2"/>
            </a:endParaRPr>
          </a:p>
          <a:p>
            <a:r>
              <a:rPr lang="el-GR" sz="2000" dirty="0">
                <a:latin typeface="+mj-lt"/>
                <a:sym typeface="Wingdings" pitchFamily="2" charset="2"/>
              </a:rPr>
              <a:t>Απλοποιημένη αναζήτηση </a:t>
            </a:r>
            <a:r>
              <a:rPr lang="en-US" sz="2000" dirty="0">
                <a:latin typeface="+mj-lt"/>
                <a:sym typeface="Wingdings" pitchFamily="2" charset="2"/>
              </a:rPr>
              <a:t>“how to …”</a:t>
            </a:r>
            <a:endParaRPr lang="el-GR" sz="2000" dirty="0">
              <a:latin typeface="+mj-lt"/>
              <a:sym typeface="Wingdings" pitchFamily="2" charset="2"/>
            </a:endParaRPr>
          </a:p>
          <a:p>
            <a:endParaRPr lang="en-ES" sz="2000" dirty="0">
              <a:latin typeface="+mj-lt"/>
              <a:sym typeface="Wingdings" pitchFamily="2" charset="2"/>
            </a:endParaRPr>
          </a:p>
          <a:p>
            <a:r>
              <a:rPr lang="el-GR" sz="2000" dirty="0">
                <a:latin typeface="+mj-lt"/>
                <a:sym typeface="Wingdings" pitchFamily="2" charset="2"/>
              </a:rPr>
              <a:t>Ελάχιστη βιβλιογραφία στα Ελληνικά σχετικά με </a:t>
            </a:r>
            <a:br>
              <a:rPr lang="el-GR" sz="2000" dirty="0">
                <a:latin typeface="+mj-lt"/>
                <a:sym typeface="Wingdings" pitchFamily="2" charset="2"/>
              </a:rPr>
            </a:br>
            <a:r>
              <a:rPr lang="el-GR" sz="2000" dirty="0">
                <a:latin typeface="+mj-lt"/>
                <a:sym typeface="Wingdings" pitchFamily="2" charset="2"/>
              </a:rPr>
              <a:t>οργάνωση φακέλων, ονοματολογία και βάσεις</a:t>
            </a:r>
            <a:br>
              <a:rPr lang="el-GR" sz="2000" dirty="0">
                <a:latin typeface="+mj-lt"/>
                <a:sym typeface="Wingdings" pitchFamily="2" charset="2"/>
              </a:rPr>
            </a:br>
            <a:r>
              <a:rPr lang="el-GR" sz="2000" dirty="0">
                <a:latin typeface="+mj-lt"/>
                <a:sym typeface="Wingdings" pitchFamily="2" charset="2"/>
              </a:rPr>
              <a:t>δεδομένων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F1621-3E96-DA84-28B9-3C4F57D09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894" y="2919534"/>
            <a:ext cx="5175069" cy="12071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D6181E-12AC-C2B0-F4C9-FEECCF9C5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894" y="400822"/>
            <a:ext cx="5175069" cy="23305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C08A2C-5B4A-50ED-DE06-404AA74160FC}"/>
              </a:ext>
            </a:extLst>
          </p:cNvPr>
          <p:cNvCxnSpPr>
            <a:cxnSpLocks/>
          </p:cNvCxnSpPr>
          <p:nvPr/>
        </p:nvCxnSpPr>
        <p:spPr>
          <a:xfrm>
            <a:off x="539740" y="873349"/>
            <a:ext cx="207283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1441B2-4DF0-8DB8-DBED-94D297C8C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266" y="4409139"/>
            <a:ext cx="6051697" cy="220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54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utlery Tray - Cutlery Holder - Cutlery Drawer Inserts - IKEA">
            <a:extLst>
              <a:ext uri="{FF2B5EF4-FFF2-40B4-BE49-F238E27FC236}">
                <a16:creationId xmlns:a16="http://schemas.microsoft.com/office/drawing/2014/main" id="{2EB8DB89-15D2-C91A-B9BB-02BF55BED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74" y="673555"/>
            <a:ext cx="9805852" cy="55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3793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DC4D3A-B5DB-7AA0-4B8C-10BF1083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06" y="1278681"/>
            <a:ext cx="8633808" cy="4585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B04B4-0D6C-12CE-9A7A-8E6B71AB6767}"/>
              </a:ext>
            </a:extLst>
          </p:cNvPr>
          <p:cNvSpPr txBox="1"/>
          <p:nvPr/>
        </p:nvSpPr>
        <p:spPr>
          <a:xfrm>
            <a:off x="383059" y="321276"/>
            <a:ext cx="4109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Εν αρχή ην το χάος</a:t>
            </a:r>
            <a:endParaRPr lang="en-ES" sz="4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FDD80-5E84-C1F9-71E0-BEAC20DECB0A}"/>
              </a:ext>
            </a:extLst>
          </p:cNvPr>
          <p:cNvCxnSpPr>
            <a:cxnSpLocks/>
          </p:cNvCxnSpPr>
          <p:nvPr/>
        </p:nvCxnSpPr>
        <p:spPr>
          <a:xfrm>
            <a:off x="454477" y="1044800"/>
            <a:ext cx="39793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85A641-AF1B-ACEC-F1D2-53635678DF7F}"/>
              </a:ext>
            </a:extLst>
          </p:cNvPr>
          <p:cNvSpPr txBox="1"/>
          <p:nvPr/>
        </p:nvSpPr>
        <p:spPr>
          <a:xfrm>
            <a:off x="89453" y="1230119"/>
            <a:ext cx="3283271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>
                <a:latin typeface="+mj-lt"/>
              </a:rPr>
              <a:t>Αρχεία κώδικα</a:t>
            </a:r>
            <a:endParaRPr lang="en-E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>
                <a:latin typeface="+mj-lt"/>
              </a:rPr>
              <a:t>Αρχεία </a:t>
            </a:r>
            <a:r>
              <a:rPr lang="en-US" sz="2400" dirty="0">
                <a:latin typeface="+mj-lt"/>
              </a:rPr>
              <a:t>.doc</a:t>
            </a:r>
            <a:endParaRPr lang="en-E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>
                <a:latin typeface="+mj-lt"/>
              </a:rPr>
              <a:t>Υπολογιστικά φύλλα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>
                <a:latin typeface="+mj-lt"/>
              </a:rPr>
              <a:t>Παρουσίαση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400" dirty="0">
                <a:latin typeface="+mj-lt"/>
              </a:rPr>
              <a:t>Διάφοροι φάκελοι</a:t>
            </a:r>
            <a:br>
              <a:rPr lang="el-GR" sz="2400" dirty="0">
                <a:latin typeface="+mj-lt"/>
              </a:rPr>
            </a:br>
            <a:r>
              <a:rPr lang="el-GR" sz="2400" dirty="0">
                <a:latin typeface="+mj-lt"/>
              </a:rPr>
              <a:t>αγνώστου ταυτότητας</a:t>
            </a:r>
            <a:endParaRPr lang="en-ES" dirty="0">
              <a:latin typeface="+mj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4F10AF9-397B-B6B3-10C2-512A78F04C74}"/>
              </a:ext>
            </a:extLst>
          </p:cNvPr>
          <p:cNvCxnSpPr>
            <a:cxnSpLocks/>
          </p:cNvCxnSpPr>
          <p:nvPr/>
        </p:nvCxnSpPr>
        <p:spPr>
          <a:xfrm>
            <a:off x="2399211" y="1894400"/>
            <a:ext cx="2613464" cy="70532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186B66E-F9BF-D78A-8A64-299A288084DF}"/>
              </a:ext>
            </a:extLst>
          </p:cNvPr>
          <p:cNvCxnSpPr>
            <a:cxnSpLocks/>
          </p:cNvCxnSpPr>
          <p:nvPr/>
        </p:nvCxnSpPr>
        <p:spPr>
          <a:xfrm>
            <a:off x="2126512" y="2274793"/>
            <a:ext cx="2886163" cy="70921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807CD80-63F1-557D-456C-14D305090F70}"/>
              </a:ext>
            </a:extLst>
          </p:cNvPr>
          <p:cNvCxnSpPr>
            <a:cxnSpLocks/>
          </p:cNvCxnSpPr>
          <p:nvPr/>
        </p:nvCxnSpPr>
        <p:spPr>
          <a:xfrm>
            <a:off x="2126512" y="2247062"/>
            <a:ext cx="2886163" cy="5546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3174C0-8ED4-2952-8FD3-2F7C4C678E8D}"/>
              </a:ext>
            </a:extLst>
          </p:cNvPr>
          <p:cNvCxnSpPr>
            <a:cxnSpLocks/>
          </p:cNvCxnSpPr>
          <p:nvPr/>
        </p:nvCxnSpPr>
        <p:spPr>
          <a:xfrm>
            <a:off x="2126512" y="3011741"/>
            <a:ext cx="2886163" cy="143214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55B82E-2ADA-C186-0BCC-F85F3CDEB701}"/>
              </a:ext>
            </a:extLst>
          </p:cNvPr>
          <p:cNvCxnSpPr>
            <a:cxnSpLocks/>
          </p:cNvCxnSpPr>
          <p:nvPr/>
        </p:nvCxnSpPr>
        <p:spPr>
          <a:xfrm>
            <a:off x="3062177" y="2648287"/>
            <a:ext cx="1950498" cy="99832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0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3838E4-61DD-4AA9-B511-9252881D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57" y="1344059"/>
            <a:ext cx="8242639" cy="4377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030DE-AECC-C1FB-E4F9-C026DAFB0C48}"/>
              </a:ext>
            </a:extLst>
          </p:cNvPr>
          <p:cNvSpPr txBox="1"/>
          <p:nvPr/>
        </p:nvSpPr>
        <p:spPr>
          <a:xfrm>
            <a:off x="24319" y="1344059"/>
            <a:ext cx="3748142" cy="410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Φάκελοι με άγνωστο περιεχόμενο</a:t>
            </a:r>
            <a:endParaRPr lang="en-ES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Ποια η διαφορά ανάμεσα στα</a:t>
            </a:r>
            <a:r>
              <a:rPr lang="en-ES" dirty="0">
                <a:latin typeface="+mj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/Manuscript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/Thesis manuscript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Γιατί υπάρχει ένα υπολογιστικό </a:t>
            </a:r>
            <a:br>
              <a:rPr lang="el-GR" dirty="0">
                <a:latin typeface="+mj-lt"/>
              </a:rPr>
            </a:br>
            <a:r>
              <a:rPr lang="el-GR" dirty="0">
                <a:latin typeface="+mj-lt"/>
              </a:rPr>
              <a:t>φύλλο ενώ υπάρχει φάκελος για</a:t>
            </a:r>
            <a:br>
              <a:rPr lang="el-GR" dirty="0">
                <a:latin typeface="+mj-lt"/>
              </a:rPr>
            </a:br>
            <a:r>
              <a:rPr lang="el-GR" dirty="0">
                <a:latin typeface="+mj-lt"/>
              </a:rPr>
              <a:t>δεδομένα;</a:t>
            </a:r>
            <a:r>
              <a:rPr lang="en-ES" dirty="0">
                <a:latin typeface="+mj-lt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/Various</a:t>
            </a:r>
            <a:r>
              <a:rPr lang="el-GR" i="1" dirty="0">
                <a:latin typeface="+mj-lt"/>
              </a:rPr>
              <a:t> ;</a:t>
            </a:r>
            <a:r>
              <a:rPr lang="en-ES" dirty="0">
                <a:latin typeface="+mj-lt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F0000"/>
                </a:solidFill>
                <a:latin typeface="+mj-lt"/>
              </a:rPr>
              <a:t>Απουσιάζει αρχείο</a:t>
            </a:r>
            <a:r>
              <a:rPr lang="en-E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ES" i="1" dirty="0">
                <a:solidFill>
                  <a:srgbClr val="FF0000"/>
                </a:solidFill>
                <a:latin typeface="+mj-lt"/>
              </a:rPr>
              <a:t>/readme.md</a:t>
            </a:r>
            <a:endParaRPr lang="en-ES" dirty="0">
              <a:solidFill>
                <a:srgbClr val="FF0000"/>
              </a:solidFill>
              <a:latin typeface="+mj-lt"/>
            </a:endParaRPr>
          </a:p>
          <a:p>
            <a:endParaRPr lang="en-E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6BA23E-A56D-A819-115B-BBEF45ABAD2F}"/>
              </a:ext>
            </a:extLst>
          </p:cNvPr>
          <p:cNvSpPr/>
          <p:nvPr/>
        </p:nvSpPr>
        <p:spPr>
          <a:xfrm>
            <a:off x="4902506" y="4263527"/>
            <a:ext cx="1116376" cy="5067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AC0B08-B692-2AE9-D9CB-FC7BACA6D091}"/>
              </a:ext>
            </a:extLst>
          </p:cNvPr>
          <p:cNvSpPr txBox="1"/>
          <p:nvPr/>
        </p:nvSpPr>
        <p:spPr>
          <a:xfrm>
            <a:off x="383059" y="321276"/>
            <a:ext cx="23305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Συνοπτικά</a:t>
            </a:r>
            <a:endParaRPr lang="en-ES" sz="4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27280-2722-724E-042A-8A44483481E2}"/>
              </a:ext>
            </a:extLst>
          </p:cNvPr>
          <p:cNvCxnSpPr>
            <a:cxnSpLocks/>
          </p:cNvCxnSpPr>
          <p:nvPr/>
        </p:nvCxnSpPr>
        <p:spPr>
          <a:xfrm flipV="1">
            <a:off x="454477" y="1029162"/>
            <a:ext cx="2161132" cy="156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81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BA9AE8-0EB5-62E8-B54C-B9D80D608E36}"/>
              </a:ext>
            </a:extLst>
          </p:cNvPr>
          <p:cNvSpPr txBox="1"/>
          <p:nvPr/>
        </p:nvSpPr>
        <p:spPr>
          <a:xfrm>
            <a:off x="358966" y="333658"/>
            <a:ext cx="7603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Μερικές αρχές οργάνωσης αρχείων</a:t>
            </a:r>
            <a:endParaRPr lang="en-E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E98278-8E32-074A-5974-8D6623E90F91}"/>
              </a:ext>
            </a:extLst>
          </p:cNvPr>
          <p:cNvCxnSpPr>
            <a:cxnSpLocks/>
          </p:cNvCxnSpPr>
          <p:nvPr/>
        </p:nvCxnSpPr>
        <p:spPr>
          <a:xfrm>
            <a:off x="482559" y="1041544"/>
            <a:ext cx="725794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33293A-B76B-4070-5345-F18C5F509295}"/>
              </a:ext>
            </a:extLst>
          </p:cNvPr>
          <p:cNvSpPr txBox="1"/>
          <p:nvPr/>
        </p:nvSpPr>
        <p:spPr>
          <a:xfrm>
            <a:off x="617713" y="1196602"/>
            <a:ext cx="6816290" cy="4619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Ιεράρχηση των φακέλων ανάλογα με το </a:t>
            </a:r>
            <a:r>
              <a:rPr lang="en-US" dirty="0">
                <a:latin typeface="+mj-lt"/>
              </a:rPr>
              <a:t>project</a:t>
            </a:r>
            <a:endParaRPr lang="en-ES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Κάθε υπό-φάκελος πρέπει να είναι ξεκάθαρο τι περιέχει</a:t>
            </a:r>
            <a:r>
              <a:rPr lang="en-ES" dirty="0">
                <a:latin typeface="+mj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b="1" i="1" dirty="0">
                <a:latin typeface="+mj-lt"/>
              </a:rPr>
              <a:t>/for_publication</a:t>
            </a:r>
            <a:r>
              <a:rPr lang="en-ES" i="1" dirty="0">
                <a:latin typeface="+mj-lt"/>
              </a:rPr>
              <a:t> </a:t>
            </a:r>
            <a:r>
              <a:rPr lang="en-ES" dirty="0">
                <a:latin typeface="+mj-lt"/>
              </a:rPr>
              <a:t>-&gt; </a:t>
            </a:r>
            <a:r>
              <a:rPr lang="en-ES" i="1" dirty="0">
                <a:latin typeface="+mj-lt"/>
              </a:rPr>
              <a:t>/manuscript_publicatio</a:t>
            </a:r>
            <a:r>
              <a:rPr lang="en-US" i="1" dirty="0">
                <a:latin typeface="+mj-lt"/>
              </a:rPr>
              <a:t>n</a:t>
            </a:r>
            <a:br>
              <a:rPr lang="en-US" i="1" dirty="0">
                <a:latin typeface="+mj-lt"/>
              </a:rPr>
            </a:br>
            <a:r>
              <a:rPr lang="en-US" i="1" dirty="0">
                <a:latin typeface="+mj-lt"/>
              </a:rPr>
              <a:t>				     /</a:t>
            </a:r>
            <a:r>
              <a:rPr lang="en-US" i="1" dirty="0" err="1">
                <a:latin typeface="+mj-lt"/>
              </a:rPr>
              <a:t>raw_data_publication</a:t>
            </a:r>
            <a:endParaRPr lang="en-ES" i="1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Οργάνωση φακέλων βάση της υποθηκευόμενης πληροφορίας</a:t>
            </a:r>
            <a:r>
              <a:rPr lang="en-ES" dirty="0">
                <a:latin typeface="+mj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/scripts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/raw_data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/clean_data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Οποιοδήποτε αρχείο είναι πρωιών κώδικα αποθηκεύεται ξεχωριστά:</a:t>
            </a:r>
            <a:endParaRPr lang="en-ES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/output/figures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F0000"/>
                </a:solidFill>
                <a:latin typeface="+mj-lt"/>
              </a:rPr>
              <a:t>Πάντα αρχείο 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readme.md</a:t>
            </a:r>
            <a:endParaRPr lang="en-ES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F83EDA-006A-84FF-F276-200ED6FC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458" y="743638"/>
            <a:ext cx="3171377" cy="5370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9C4CB7-49B3-421C-2D1B-678CFAC57A45}"/>
              </a:ext>
            </a:extLst>
          </p:cNvPr>
          <p:cNvSpPr txBox="1"/>
          <p:nvPr/>
        </p:nvSpPr>
        <p:spPr>
          <a:xfrm>
            <a:off x="10221686" y="810712"/>
            <a:ext cx="3529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900">
                <a:hlinkClick r:id="rId3"/>
              </a:rPr>
              <a:t>link</a:t>
            </a:r>
            <a:endParaRPr lang="en-ES" sz="1100"/>
          </a:p>
        </p:txBody>
      </p:sp>
    </p:spTree>
    <p:extLst>
      <p:ext uri="{BB962C8B-B14F-4D97-AF65-F5344CB8AC3E}">
        <p14:creationId xmlns:p14="http://schemas.microsoft.com/office/powerpoint/2010/main" val="296601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59073B-8F3C-D776-2D2B-321B7CA7A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420" y="1327983"/>
            <a:ext cx="8990682" cy="4774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CCB48-7F02-05F4-48AE-80B3A862BFA5}"/>
              </a:ext>
            </a:extLst>
          </p:cNvPr>
          <p:cNvSpPr txBox="1"/>
          <p:nvPr/>
        </p:nvSpPr>
        <p:spPr>
          <a:xfrm>
            <a:off x="358966" y="333658"/>
            <a:ext cx="4715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…</a:t>
            </a:r>
            <a:r>
              <a:rPr lang="el-GR" sz="4000" dirty="0"/>
              <a:t> και </a:t>
            </a:r>
            <a:r>
              <a:rPr lang="el-GR" sz="4000" dirty="0" err="1"/>
              <a:t>εγένετο</a:t>
            </a:r>
            <a:r>
              <a:rPr lang="el-GR" sz="4000" dirty="0"/>
              <a:t> η τάξης</a:t>
            </a:r>
            <a:endParaRPr lang="en-ES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7CF821-7D1C-5979-C563-5C5E18469CB1}"/>
              </a:ext>
            </a:extLst>
          </p:cNvPr>
          <p:cNvCxnSpPr>
            <a:cxnSpLocks/>
          </p:cNvCxnSpPr>
          <p:nvPr/>
        </p:nvCxnSpPr>
        <p:spPr>
          <a:xfrm>
            <a:off x="482559" y="1041544"/>
            <a:ext cx="44296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F83E00-C3D3-8315-FE78-482D8E11756D}"/>
              </a:ext>
            </a:extLst>
          </p:cNvPr>
          <p:cNvSpPr txBox="1"/>
          <p:nvPr/>
        </p:nvSpPr>
        <p:spPr>
          <a:xfrm>
            <a:off x="165253" y="1327982"/>
            <a:ext cx="2548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Ξεκάθαρος τίτλος</a:t>
            </a:r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Διαβάζοντας το όνομα</a:t>
            </a:r>
            <a:br>
              <a:rPr lang="el-GR" dirty="0">
                <a:latin typeface="+mj-lt"/>
              </a:rPr>
            </a:br>
            <a:r>
              <a:rPr lang="el-GR" dirty="0">
                <a:latin typeface="+mj-lt"/>
              </a:rPr>
              <a:t>φακέλου, γνωρίζουμε </a:t>
            </a:r>
            <a:br>
              <a:rPr lang="el-GR" dirty="0">
                <a:latin typeface="+mj-lt"/>
              </a:rPr>
            </a:br>
            <a:r>
              <a:rPr lang="el-GR" dirty="0">
                <a:latin typeface="+mj-lt"/>
              </a:rPr>
              <a:t>τι περιέχει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.</a:t>
            </a:r>
            <a:r>
              <a:rPr lang="en-US" dirty="0" err="1">
                <a:latin typeface="+mj-lt"/>
              </a:rPr>
              <a:t>Rproj</a:t>
            </a:r>
            <a:r>
              <a:rPr lang="en-US" dirty="0">
                <a:latin typeface="+mj-lt"/>
              </a:rPr>
              <a:t> </a:t>
            </a:r>
            <a:r>
              <a:rPr lang="el-GR" dirty="0">
                <a:latin typeface="+mj-lt"/>
              </a:rPr>
              <a:t>στο ανώτερο </a:t>
            </a:r>
            <a:br>
              <a:rPr lang="el-GR" dirty="0">
                <a:latin typeface="+mj-lt"/>
              </a:rPr>
            </a:br>
            <a:r>
              <a:rPr lang="en-US" dirty="0">
                <a:latin typeface="+mj-lt"/>
              </a:rPr>
              <a:t>working directory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i="1" dirty="0">
                <a:solidFill>
                  <a:srgbClr val="FF0000"/>
                </a:solidFill>
                <a:latin typeface="+mj-lt"/>
              </a:rPr>
              <a:t>/readme.md </a:t>
            </a:r>
            <a:r>
              <a:rPr lang="el-GR" dirty="0">
                <a:solidFill>
                  <a:srgbClr val="FF0000"/>
                </a:solidFill>
                <a:latin typeface="+mj-lt"/>
              </a:rPr>
              <a:t>αρχείο</a:t>
            </a:r>
            <a:endParaRPr lang="en-E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24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BFDA69-FCE9-B278-AC20-17D541FF7B6E}"/>
              </a:ext>
            </a:extLst>
          </p:cNvPr>
          <p:cNvSpPr txBox="1"/>
          <p:nvPr/>
        </p:nvSpPr>
        <p:spPr>
          <a:xfrm>
            <a:off x="358966" y="333658"/>
            <a:ext cx="4950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Δουλεύοντας με </a:t>
            </a:r>
            <a:r>
              <a:rPr lang="en-US" sz="4000" dirty="0"/>
              <a:t>.</a:t>
            </a:r>
            <a:r>
              <a:rPr lang="en-US" sz="4000" dirty="0" err="1"/>
              <a:t>Rproj</a:t>
            </a:r>
            <a:endParaRPr lang="en-E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F4DE1AC-9718-2812-A4B2-4AFAD322CC0D}"/>
              </a:ext>
            </a:extLst>
          </p:cNvPr>
          <p:cNvCxnSpPr>
            <a:cxnSpLocks/>
          </p:cNvCxnSpPr>
          <p:nvPr/>
        </p:nvCxnSpPr>
        <p:spPr>
          <a:xfrm>
            <a:off x="482559" y="1041544"/>
            <a:ext cx="466359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43F57C0-9C6B-8FDF-813A-490A9EAA830B}"/>
              </a:ext>
            </a:extLst>
          </p:cNvPr>
          <p:cNvSpPr txBox="1"/>
          <p:nvPr/>
        </p:nvSpPr>
        <p:spPr>
          <a:xfrm>
            <a:off x="477554" y="1163771"/>
            <a:ext cx="6094874" cy="586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l-GR" dirty="0"/>
              <a:t>Σε όλους του επιστημονικούς κλάδους όλα αρχίζουν </a:t>
            </a:r>
            <a:br>
              <a:rPr lang="el-GR" dirty="0"/>
            </a:br>
            <a:r>
              <a:rPr lang="el-GR" dirty="0"/>
              <a:t>με την μεταφόρτωση δεδομένων</a:t>
            </a:r>
            <a:r>
              <a:rPr lang="en-E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r</a:t>
            </a:r>
            <a:r>
              <a:rPr lang="en-ES" dirty="0">
                <a:latin typeface="+mj-lt"/>
              </a:rPr>
              <a:t>ead_csv(“file_path”)</a:t>
            </a:r>
          </a:p>
          <a:p>
            <a:pPr>
              <a:lnSpc>
                <a:spcPct val="150000"/>
              </a:lnSpc>
            </a:pPr>
            <a:r>
              <a:rPr lang="el-GR" b="1" i="0" u="none" strike="noStrike" dirty="0">
                <a:effectLst/>
                <a:latin typeface="+mj-lt"/>
              </a:rPr>
              <a:t>Τα </a:t>
            </a:r>
            <a:r>
              <a:rPr lang="en-GB" b="1" i="0" u="none" strike="noStrike" dirty="0">
                <a:effectLst/>
                <a:latin typeface="+mj-lt"/>
              </a:rPr>
              <a:t>R projects </a:t>
            </a:r>
            <a:r>
              <a:rPr lang="el-GR" b="1" i="0" u="none" strike="noStrike" dirty="0">
                <a:effectLst/>
                <a:latin typeface="+mj-lt"/>
              </a:rPr>
              <a:t>απλοποιούν την διαδικασία </a:t>
            </a:r>
            <a:r>
              <a:rPr lang="el-GR" b="1" dirty="0">
                <a:latin typeface="+mj-lt"/>
              </a:rPr>
              <a:t>διευκολύνοντας</a:t>
            </a:r>
            <a:br>
              <a:rPr lang="el-GR" b="1" i="0" u="none" strike="noStrike" dirty="0">
                <a:effectLst/>
                <a:latin typeface="+mj-lt"/>
              </a:rPr>
            </a:br>
            <a:r>
              <a:rPr lang="el-GR" b="1" i="0" u="none" strike="noStrike" dirty="0">
                <a:effectLst/>
                <a:latin typeface="+mj-lt"/>
              </a:rPr>
              <a:t>τη συνεργασία πολλών χρηστών</a:t>
            </a:r>
            <a:r>
              <a:rPr lang="en-GB" b="1" i="0" u="none" strike="noStrike" dirty="0">
                <a:effectLst/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Έ</a:t>
            </a:r>
            <a:r>
              <a:rPr lang="el-GR" dirty="0">
                <a:latin typeface="+mj-lt"/>
              </a:rPr>
              <a:t>να </a:t>
            </a:r>
            <a:r>
              <a:rPr lang="en-ES" i="1" dirty="0">
                <a:latin typeface="+mj-lt"/>
              </a:rPr>
              <a:t>R</a:t>
            </a:r>
            <a:r>
              <a:rPr lang="el-GR" i="1" dirty="0">
                <a:latin typeface="+mj-lt"/>
              </a:rPr>
              <a:t>-</a:t>
            </a:r>
            <a:r>
              <a:rPr lang="en-US" i="1" dirty="0">
                <a:latin typeface="+mj-lt"/>
              </a:rPr>
              <a:t>project</a:t>
            </a:r>
            <a:r>
              <a:rPr lang="el-GR" dirty="0">
                <a:latin typeface="+mj-lt"/>
              </a:rPr>
              <a:t> μπορεί να περιέχει πολλά αρχεία κώδικα</a:t>
            </a:r>
            <a:r>
              <a:rPr lang="en-ES" dirty="0">
                <a:latin typeface="+mj-lt"/>
              </a:rPr>
              <a:t>, </a:t>
            </a:r>
            <a:r>
              <a:rPr lang="el-GR" dirty="0">
                <a:latin typeface="+mj-lt"/>
              </a:rPr>
              <a:t>π.χ.</a:t>
            </a:r>
            <a:r>
              <a:rPr lang="en-ES" dirty="0">
                <a:latin typeface="+mj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>
                <a:latin typeface="+mj-lt"/>
              </a:rPr>
              <a:t>Analysis_A.r</a:t>
            </a:r>
            <a:endParaRPr lang="en-GB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Analysis_B</a:t>
            </a:r>
            <a:r>
              <a:rPr lang="en-ES" dirty="0">
                <a:latin typeface="+mj-lt"/>
              </a:rPr>
              <a:t>.r</a:t>
            </a:r>
          </a:p>
          <a:p>
            <a:pPr>
              <a:lnSpc>
                <a:spcPct val="150000"/>
              </a:lnSpc>
            </a:pPr>
            <a:r>
              <a:rPr lang="el-GR" dirty="0"/>
              <a:t>Για να αρχίσετε</a:t>
            </a:r>
            <a:r>
              <a:rPr lang="en-US" dirty="0"/>
              <a:t>,</a:t>
            </a:r>
            <a:r>
              <a:rPr lang="el-GR" dirty="0"/>
              <a:t> τοποθετήστε το </a:t>
            </a:r>
            <a:r>
              <a:rPr lang="en-US" dirty="0"/>
              <a:t>R-project</a:t>
            </a:r>
            <a:r>
              <a:rPr lang="el-GR" dirty="0"/>
              <a:t> στο ανώτερο </a:t>
            </a:r>
            <a:r>
              <a:rPr lang="en-US" dirty="0"/>
              <a:t>WD</a:t>
            </a:r>
            <a:endParaRPr lang="en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Με αυτό τον τρόπο δε θα χρειάζονται </a:t>
            </a:r>
            <a:r>
              <a:rPr lang="en-US" dirty="0">
                <a:latin typeface="+mj-lt"/>
              </a:rPr>
              <a:t>absolute </a:t>
            </a:r>
            <a:r>
              <a:rPr lang="el-GR" dirty="0">
                <a:latin typeface="+mj-lt"/>
              </a:rPr>
              <a:t>αλλά </a:t>
            </a:r>
            <a:r>
              <a:rPr lang="en-US" dirty="0">
                <a:latin typeface="+mj-lt"/>
              </a:rPr>
              <a:t>relative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paths</a:t>
            </a:r>
            <a:endParaRPr lang="en-ES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Εξαιρετικά χρήσιμο για απομακρυσμένη συνεργασία</a:t>
            </a:r>
            <a:br>
              <a:rPr lang="el-GR" dirty="0">
                <a:latin typeface="+mj-lt"/>
              </a:rPr>
            </a:br>
            <a:r>
              <a:rPr lang="el-GR" dirty="0">
                <a:latin typeface="+mj-lt"/>
              </a:rPr>
              <a:t>και ιδίως για χρήστες με διαφορετικά λογισμικά</a:t>
            </a:r>
            <a:endParaRPr lang="en-ES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</p:txBody>
      </p:sp>
      <p:pic>
        <p:nvPicPr>
          <p:cNvPr id="8" name="Picture 2" descr="RStudio Projects and Working Directories: A Beginner's Guide – Musings on R  – A blog on all things R and Data Science by Martin Chan">
            <a:extLst>
              <a:ext uri="{FF2B5EF4-FFF2-40B4-BE49-F238E27FC236}">
                <a16:creationId xmlns:a16="http://schemas.microsoft.com/office/drawing/2014/main" id="{E637172A-1ADD-A03C-EA1C-8162A99E3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 bwMode="auto">
          <a:xfrm>
            <a:off x="6774391" y="528156"/>
            <a:ext cx="5034550" cy="5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613C74-551B-DC56-B934-96ABB026C7C2}"/>
              </a:ext>
            </a:extLst>
          </p:cNvPr>
          <p:cNvSpPr txBox="1"/>
          <p:nvPr/>
        </p:nvSpPr>
        <p:spPr>
          <a:xfrm>
            <a:off x="10755447" y="605284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>
                <a:hlinkClick r:id="rId3"/>
              </a:rPr>
              <a:t>(Chan Martin)</a:t>
            </a:r>
            <a:endParaRPr lang="en-ES" sz="1200"/>
          </a:p>
        </p:txBody>
      </p:sp>
    </p:spTree>
    <p:extLst>
      <p:ext uri="{BB962C8B-B14F-4D97-AF65-F5344CB8AC3E}">
        <p14:creationId xmlns:p14="http://schemas.microsoft.com/office/powerpoint/2010/main" val="3537855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 Projects and Working Directories: A Beginner's Guide – Musings on R  – A blog on all things R and Data Science by Martin Chan">
            <a:extLst>
              <a:ext uri="{FF2B5EF4-FFF2-40B4-BE49-F238E27FC236}">
                <a16:creationId xmlns:a16="http://schemas.microsoft.com/office/drawing/2014/main" id="{21B6C13F-61FE-7FF1-45F9-BB7FBAA96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 bwMode="auto">
          <a:xfrm>
            <a:off x="6774391" y="528156"/>
            <a:ext cx="5034550" cy="5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094CD-6509-4873-27DB-DBCC63BB316C}"/>
              </a:ext>
            </a:extLst>
          </p:cNvPr>
          <p:cNvSpPr txBox="1"/>
          <p:nvPr/>
        </p:nvSpPr>
        <p:spPr>
          <a:xfrm>
            <a:off x="482559" y="1302136"/>
            <a:ext cx="5651291" cy="295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ES" dirty="0"/>
              <a:t>Absolute path: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</a:t>
            </a:r>
            <a:r>
              <a:rPr lang="en-ES" dirty="0">
                <a:latin typeface="+mj-lt"/>
              </a:rPr>
              <a:t>ser/documents/your_project_name/script/Analysis_A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ES" dirty="0"/>
              <a:t>Relative path: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/script/Analysis_A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ES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EF840-0137-A034-CB94-20E02B1A5C68}"/>
              </a:ext>
            </a:extLst>
          </p:cNvPr>
          <p:cNvSpPr txBox="1"/>
          <p:nvPr/>
        </p:nvSpPr>
        <p:spPr>
          <a:xfrm>
            <a:off x="358966" y="333658"/>
            <a:ext cx="5285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Paths</a:t>
            </a:r>
            <a:r>
              <a:rPr lang="el-GR" sz="4000" dirty="0"/>
              <a:t> και άλλα δαιμόνια</a:t>
            </a:r>
            <a:endParaRPr lang="en-ES" sz="4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BAC6D5-C38C-B739-A8A7-7479C9EF80E2}"/>
              </a:ext>
            </a:extLst>
          </p:cNvPr>
          <p:cNvCxnSpPr>
            <a:cxnSpLocks/>
          </p:cNvCxnSpPr>
          <p:nvPr/>
        </p:nvCxnSpPr>
        <p:spPr>
          <a:xfrm>
            <a:off x="482559" y="1041544"/>
            <a:ext cx="5003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881D05-F7FA-AF1B-7245-D5924463DADC}"/>
              </a:ext>
            </a:extLst>
          </p:cNvPr>
          <p:cNvSpPr txBox="1"/>
          <p:nvPr/>
        </p:nvSpPr>
        <p:spPr>
          <a:xfrm>
            <a:off x="10755447" y="605284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>
                <a:hlinkClick r:id="rId3"/>
              </a:rPr>
              <a:t>(Chan Martin)</a:t>
            </a:r>
            <a:endParaRPr lang="en-ES" sz="1200"/>
          </a:p>
        </p:txBody>
      </p:sp>
    </p:spTree>
    <p:extLst>
      <p:ext uri="{BB962C8B-B14F-4D97-AF65-F5344CB8AC3E}">
        <p14:creationId xmlns:p14="http://schemas.microsoft.com/office/powerpoint/2010/main" val="23398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5AFF359-24C1-2CBC-64A0-43885074FC7D}"/>
              </a:ext>
            </a:extLst>
          </p:cNvPr>
          <p:cNvCxnSpPr>
            <a:cxnSpLocks/>
          </p:cNvCxnSpPr>
          <p:nvPr/>
        </p:nvCxnSpPr>
        <p:spPr>
          <a:xfrm flipV="1">
            <a:off x="454477" y="1041544"/>
            <a:ext cx="4128156" cy="32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54A14A-4496-4B5C-FA83-5FCFF971A447}"/>
              </a:ext>
            </a:extLst>
          </p:cNvPr>
          <p:cNvSpPr txBox="1"/>
          <p:nvPr/>
        </p:nvSpPr>
        <p:spPr>
          <a:xfrm>
            <a:off x="789214" y="1336272"/>
            <a:ext cx="90050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Have you ever wondered where your computer stores data?</a:t>
            </a:r>
          </a:p>
          <a:p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/Users/</a:t>
            </a:r>
            <a:r>
              <a:rPr lang="en-GB" dirty="0" err="1">
                <a:latin typeface="+mj-lt"/>
              </a:rPr>
              <a:t>paschalis</a:t>
            </a:r>
            <a:r>
              <a:rPr lang="en-GB" dirty="0">
                <a:latin typeface="+mj-lt"/>
              </a:rPr>
              <a:t>/Downloads/</a:t>
            </a:r>
            <a:endParaRPr lang="en-GB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/Users/</a:t>
            </a:r>
            <a:r>
              <a:rPr lang="en-GB" dirty="0" err="1">
                <a:latin typeface="+mj-lt"/>
              </a:rPr>
              <a:t>paschalis</a:t>
            </a:r>
            <a:r>
              <a:rPr lang="en-GB" dirty="0">
                <a:latin typeface="+mj-lt"/>
              </a:rPr>
              <a:t>/Library/</a:t>
            </a:r>
            <a:r>
              <a:rPr lang="en-GB" dirty="0" err="1">
                <a:latin typeface="+mj-lt"/>
              </a:rPr>
              <a:t>CloudStorage</a:t>
            </a:r>
            <a:r>
              <a:rPr lang="en-GB" dirty="0">
                <a:latin typeface="+mj-lt"/>
              </a:rPr>
              <a:t>/OneDrive-</a:t>
            </a:r>
            <a:r>
              <a:rPr lang="en-GB" dirty="0" err="1">
                <a:latin typeface="+mj-lt"/>
              </a:rPr>
              <a:t>uca.es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WorOptReproSciEcoEnvSci</a:t>
            </a:r>
            <a:r>
              <a:rPr lang="en-GB" dirty="0">
                <a:latin typeface="+mj-lt"/>
              </a:rPr>
              <a:t>/</a:t>
            </a:r>
            <a:r>
              <a:rPr lang="en-GB" dirty="0" err="1">
                <a:latin typeface="+mj-lt"/>
              </a:rPr>
              <a:t>data.csv</a:t>
            </a:r>
            <a:endParaRPr lang="en-ES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8D013-3257-43D6-D743-6B4B8234437C}"/>
              </a:ext>
            </a:extLst>
          </p:cNvPr>
          <p:cNvSpPr/>
          <p:nvPr/>
        </p:nvSpPr>
        <p:spPr>
          <a:xfrm>
            <a:off x="174172" y="3856669"/>
            <a:ext cx="1230085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BC247B-54ED-9FC3-DCFE-CEE9692B5CDA}"/>
              </a:ext>
            </a:extLst>
          </p:cNvPr>
          <p:cNvSpPr/>
          <p:nvPr/>
        </p:nvSpPr>
        <p:spPr>
          <a:xfrm>
            <a:off x="1918060" y="3856668"/>
            <a:ext cx="1230086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paschalis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B4A912-FF0E-3CB3-4AA6-6FB37966C1C6}"/>
              </a:ext>
            </a:extLst>
          </p:cNvPr>
          <p:cNvSpPr/>
          <p:nvPr/>
        </p:nvSpPr>
        <p:spPr>
          <a:xfrm>
            <a:off x="3517172" y="4433611"/>
            <a:ext cx="1230085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928F53-84D4-312B-D8FC-DB245EF952D5}"/>
              </a:ext>
            </a:extLst>
          </p:cNvPr>
          <p:cNvSpPr/>
          <p:nvPr/>
        </p:nvSpPr>
        <p:spPr>
          <a:xfrm>
            <a:off x="3517172" y="3282850"/>
            <a:ext cx="1230086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Downloads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F6065C-DBB7-BA0A-08B2-96ED2D1D70EC}"/>
              </a:ext>
            </a:extLst>
          </p:cNvPr>
          <p:cNvSpPr/>
          <p:nvPr/>
        </p:nvSpPr>
        <p:spPr>
          <a:xfrm>
            <a:off x="5234942" y="3282850"/>
            <a:ext cx="1438002" cy="57694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CBA9D7-ACFE-9471-C993-8BF145A78146}"/>
              </a:ext>
            </a:extLst>
          </p:cNvPr>
          <p:cNvSpPr/>
          <p:nvPr/>
        </p:nvSpPr>
        <p:spPr>
          <a:xfrm>
            <a:off x="5234940" y="4433611"/>
            <a:ext cx="1438003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CloudStorage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2532A5-B6AE-44A8-C130-4E28CE9444B8}"/>
              </a:ext>
            </a:extLst>
          </p:cNvPr>
          <p:cNvSpPr/>
          <p:nvPr/>
        </p:nvSpPr>
        <p:spPr>
          <a:xfrm>
            <a:off x="7160626" y="4432098"/>
            <a:ext cx="1722117" cy="57694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>
                <a:solidFill>
                  <a:schemeClr val="tx1"/>
                </a:solidFill>
              </a:rPr>
              <a:t>OneDrive-uca.es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0DA528-3CB7-2A64-B94A-3B027D4B83E1}"/>
              </a:ext>
            </a:extLst>
          </p:cNvPr>
          <p:cNvSpPr/>
          <p:nvPr/>
        </p:nvSpPr>
        <p:spPr>
          <a:xfrm>
            <a:off x="9370426" y="4432098"/>
            <a:ext cx="1722117" cy="576943"/>
          </a:xfrm>
          <a:prstGeom prst="rect">
            <a:avLst/>
          </a:prstGeom>
          <a:solidFill>
            <a:srgbClr val="94C8ED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data.csv</a:t>
            </a:r>
            <a:endParaRPr lang="en-E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21F1CC-903C-8FEF-5F6B-9C0502F012A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404257" y="4145140"/>
            <a:ext cx="51380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064ED5-B525-3DB9-014C-A5A253E6773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747257" y="3571321"/>
            <a:ext cx="48768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38C857-B359-17CC-A62C-5F13936ECD1D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4721137" y="4722083"/>
            <a:ext cx="5138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B2C1D1-0678-FA1A-6828-75B16A969619}"/>
              </a:ext>
            </a:extLst>
          </p:cNvPr>
          <p:cNvCxnSpPr>
            <a:cxnSpLocks/>
          </p:cNvCxnSpPr>
          <p:nvPr/>
        </p:nvCxnSpPr>
        <p:spPr>
          <a:xfrm flipV="1">
            <a:off x="6646823" y="4720568"/>
            <a:ext cx="51380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9F3CA37-8BDF-B118-4D77-49D9E5A7BAC2}"/>
              </a:ext>
            </a:extLst>
          </p:cNvPr>
          <p:cNvCxnSpPr>
            <a:cxnSpLocks/>
          </p:cNvCxnSpPr>
          <p:nvPr/>
        </p:nvCxnSpPr>
        <p:spPr>
          <a:xfrm flipV="1">
            <a:off x="8869683" y="4720568"/>
            <a:ext cx="513803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546FBE90-FBA4-D79F-5461-BF8586E3CF0B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148146" y="3571322"/>
            <a:ext cx="369026" cy="573818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FC411D45-8BA9-877E-8980-97C3AF26CC0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148146" y="4145140"/>
            <a:ext cx="369026" cy="5769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4186042-C257-62DC-0B6E-01E01FCF5223}"/>
              </a:ext>
            </a:extLst>
          </p:cNvPr>
          <p:cNvSpPr txBox="1"/>
          <p:nvPr/>
        </p:nvSpPr>
        <p:spPr>
          <a:xfrm>
            <a:off x="2076959" y="5221111"/>
            <a:ext cx="7753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highlight>
                  <a:srgbClr val="FFFF00"/>
                </a:highlight>
              </a:rPr>
              <a:t>Η απόλυτη διαδρομή αρχείου για έναν άλλο υπολογιστή θα μπορούσε να είναι:</a:t>
            </a:r>
          </a:p>
          <a:p>
            <a:r>
              <a:rPr lang="el-GR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>
                <a:highlight>
                  <a:srgbClr val="FFFF00"/>
                </a:highlight>
              </a:rPr>
              <a:t>Users/Nico/documents/</a:t>
            </a:r>
            <a:r>
              <a:rPr lang="en-US" sz="2400" b="1" dirty="0" err="1">
                <a:highlight>
                  <a:srgbClr val="FFFF00"/>
                </a:highlight>
              </a:rPr>
              <a:t>data.csv</a:t>
            </a:r>
            <a:endParaRPr lang="en-ES" sz="2400" b="1" dirty="0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5BA0E-B65D-F758-56AF-A4DEB9E6F7B5}"/>
              </a:ext>
            </a:extLst>
          </p:cNvPr>
          <p:cNvSpPr txBox="1"/>
          <p:nvPr/>
        </p:nvSpPr>
        <p:spPr>
          <a:xfrm>
            <a:off x="4898927" y="333658"/>
            <a:ext cx="7561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b="1" dirty="0">
                <a:highlight>
                  <a:srgbClr val="FFFF00"/>
                </a:highlight>
              </a:rPr>
              <a:t>Ο διαμοιρασμός αρχείων μεταξύ συνεργατών είναι </a:t>
            </a:r>
            <a:br>
              <a:rPr lang="el-GR" sz="2400" b="1" dirty="0">
                <a:highlight>
                  <a:srgbClr val="FFFF00"/>
                </a:highlight>
              </a:rPr>
            </a:br>
            <a:r>
              <a:rPr lang="el-GR" sz="2400" b="1" dirty="0">
                <a:highlight>
                  <a:srgbClr val="FFFF00"/>
                </a:highlight>
              </a:rPr>
              <a:t>μεγάλη υπόθεση</a:t>
            </a:r>
            <a:endParaRPr lang="en-ES" sz="2400" b="1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C216-710E-6564-BD22-1AC4AC16FBA7}"/>
              </a:ext>
            </a:extLst>
          </p:cNvPr>
          <p:cNvSpPr txBox="1"/>
          <p:nvPr/>
        </p:nvSpPr>
        <p:spPr>
          <a:xfrm>
            <a:off x="358966" y="333658"/>
            <a:ext cx="4349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Συστήματα αρχείων</a:t>
            </a:r>
            <a:endParaRPr lang="en-ES" sz="4000" dirty="0"/>
          </a:p>
        </p:txBody>
      </p:sp>
    </p:spTree>
    <p:extLst>
      <p:ext uri="{BB962C8B-B14F-4D97-AF65-F5344CB8AC3E}">
        <p14:creationId xmlns:p14="http://schemas.microsoft.com/office/powerpoint/2010/main" val="371207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3890F4-B94A-C7D1-09D6-C73B74BF441B}"/>
              </a:ext>
            </a:extLst>
          </p:cNvPr>
          <p:cNvSpPr txBox="1"/>
          <p:nvPr/>
        </p:nvSpPr>
        <p:spPr>
          <a:xfrm>
            <a:off x="359071" y="157388"/>
            <a:ext cx="35008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Για παράδειγμα</a:t>
            </a:r>
            <a:endParaRPr lang="en-E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3550C-534E-0705-0ADC-A7281BA225CB}"/>
              </a:ext>
            </a:extLst>
          </p:cNvPr>
          <p:cNvCxnSpPr>
            <a:cxnSpLocks/>
          </p:cNvCxnSpPr>
          <p:nvPr/>
        </p:nvCxnSpPr>
        <p:spPr>
          <a:xfrm>
            <a:off x="482558" y="865274"/>
            <a:ext cx="322820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82100D7-E67B-A466-8FAA-6AD100BB63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"/>
          <a:stretch/>
        </p:blipFill>
        <p:spPr>
          <a:xfrm>
            <a:off x="0" y="1037747"/>
            <a:ext cx="12107538" cy="58202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2617434-D54B-F2A2-4AEE-4DC7DDF477AD}"/>
              </a:ext>
            </a:extLst>
          </p:cNvPr>
          <p:cNvSpPr/>
          <p:nvPr/>
        </p:nvSpPr>
        <p:spPr>
          <a:xfrm>
            <a:off x="10862631" y="958467"/>
            <a:ext cx="1329369" cy="7160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94104-AC73-1E9C-4444-9080DFE9629D}"/>
              </a:ext>
            </a:extLst>
          </p:cNvPr>
          <p:cNvSpPr txBox="1"/>
          <p:nvPr/>
        </p:nvSpPr>
        <p:spPr>
          <a:xfrm>
            <a:off x="10172647" y="628775"/>
            <a:ext cx="2709336" cy="369332"/>
          </a:xfrm>
          <a:prstGeom prst="rect">
            <a:avLst/>
          </a:prstGeom>
          <a:solidFill>
            <a:srgbClr val="FFFF00">
              <a:alpha val="0"/>
            </a:srgbClr>
          </a:solidFill>
        </p:spPr>
        <p:txBody>
          <a:bodyPr wrap="square" rtlCol="0">
            <a:spAutoFit/>
          </a:bodyPr>
          <a:lstStyle/>
          <a:p>
            <a:r>
              <a:rPr lang="en-ES" dirty="0">
                <a:highlight>
                  <a:srgbClr val="FFFF00"/>
                </a:highlight>
              </a:rPr>
              <a:t>R project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450C60-FE87-8884-01EB-938D77FA372F}"/>
              </a:ext>
            </a:extLst>
          </p:cNvPr>
          <p:cNvSpPr/>
          <p:nvPr/>
        </p:nvSpPr>
        <p:spPr>
          <a:xfrm>
            <a:off x="1443210" y="2831335"/>
            <a:ext cx="4208443" cy="407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1A8B76F-B1F5-D960-60B1-63694FEF5E98}"/>
              </a:ext>
            </a:extLst>
          </p:cNvPr>
          <p:cNvSpPr/>
          <p:nvPr/>
        </p:nvSpPr>
        <p:spPr>
          <a:xfrm>
            <a:off x="1520328" y="3211417"/>
            <a:ext cx="4726236" cy="4076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5A5F6-6AC8-BCC4-E627-A88EB26B311E}"/>
              </a:ext>
            </a:extLst>
          </p:cNvPr>
          <p:cNvSpPr txBox="1"/>
          <p:nvPr/>
        </p:nvSpPr>
        <p:spPr>
          <a:xfrm>
            <a:off x="6323682" y="2695711"/>
            <a:ext cx="3277726" cy="923330"/>
          </a:xfrm>
          <a:prstGeom prst="rect">
            <a:avLst/>
          </a:prstGeom>
          <a:solidFill>
            <a:srgbClr val="FFFF00">
              <a:alpha val="0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l-GR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Η απόλυτη διαδρομή αρχείων, </a:t>
            </a:r>
            <a:r>
              <a:rPr lang="el-GR" b="0" i="0" u="none" strike="noStrike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αναφέρεται στην απόλυτη θέση αρχείων στον σκληρό</a:t>
            </a:r>
            <a:r>
              <a:rPr lang="en-GB" b="0" i="0" u="none" strike="noStrike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.</a:t>
            </a:r>
            <a:endParaRPr lang="en-ES" dirty="0">
              <a:highlight>
                <a:srgbClr val="FFFF00"/>
              </a:highligh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645112-9A47-DBC6-55DF-3EA983053620}"/>
              </a:ext>
            </a:extLst>
          </p:cNvPr>
          <p:cNvSpPr/>
          <p:nvPr/>
        </p:nvSpPr>
        <p:spPr>
          <a:xfrm>
            <a:off x="1068636" y="3698321"/>
            <a:ext cx="2809301" cy="29092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A79553-F159-22CB-F0BC-EB52B77BBDCE}"/>
              </a:ext>
            </a:extLst>
          </p:cNvPr>
          <p:cNvSpPr txBox="1"/>
          <p:nvPr/>
        </p:nvSpPr>
        <p:spPr>
          <a:xfrm>
            <a:off x="3226710" y="4076676"/>
            <a:ext cx="3277726" cy="1200329"/>
          </a:xfrm>
          <a:prstGeom prst="rect">
            <a:avLst/>
          </a:prstGeom>
          <a:solidFill>
            <a:srgbClr val="E1E1E1">
              <a:alpha val="0"/>
            </a:srgbClr>
          </a:solidFill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Αντίθετα οι σχετικές διαδρομές αναφέρονται στη θέση του αρχείου σε σχέση με το που βρίσκεται το </a:t>
            </a:r>
            <a:r>
              <a:rPr lang="en-US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R project</a:t>
            </a:r>
            <a:endParaRPr lang="en-E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3311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Studio Projects and Working Directories: A Beginner's Guide – Musings on R  – A blog on all things R and Data Science by Martin Chan">
            <a:extLst>
              <a:ext uri="{FF2B5EF4-FFF2-40B4-BE49-F238E27FC236}">
                <a16:creationId xmlns:a16="http://schemas.microsoft.com/office/drawing/2014/main" id="{21B6C13F-61FE-7FF1-45F9-BB7FBAA96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 bwMode="auto">
          <a:xfrm>
            <a:off x="6774391" y="528156"/>
            <a:ext cx="5034550" cy="580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6094CD-6509-4873-27DB-DBCC63BB316C}"/>
              </a:ext>
            </a:extLst>
          </p:cNvPr>
          <p:cNvSpPr txBox="1"/>
          <p:nvPr/>
        </p:nvSpPr>
        <p:spPr>
          <a:xfrm>
            <a:off x="482559" y="1302136"/>
            <a:ext cx="5651291" cy="2957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ES" dirty="0"/>
              <a:t>Absolute path: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u</a:t>
            </a:r>
            <a:r>
              <a:rPr lang="en-ES" dirty="0">
                <a:latin typeface="+mj-lt"/>
              </a:rPr>
              <a:t>ser/documents/your_project_name/script//Analysis_A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ES" dirty="0"/>
              <a:t>Relative path: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/script//Analysis_A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ES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BAC6D5-C38C-B739-A8A7-7479C9EF80E2}"/>
              </a:ext>
            </a:extLst>
          </p:cNvPr>
          <p:cNvCxnSpPr>
            <a:cxnSpLocks/>
          </p:cNvCxnSpPr>
          <p:nvPr/>
        </p:nvCxnSpPr>
        <p:spPr>
          <a:xfrm>
            <a:off x="482559" y="1041544"/>
            <a:ext cx="50038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8881D05-F7FA-AF1B-7245-D5924463DADC}"/>
              </a:ext>
            </a:extLst>
          </p:cNvPr>
          <p:cNvSpPr txBox="1"/>
          <p:nvPr/>
        </p:nvSpPr>
        <p:spPr>
          <a:xfrm>
            <a:off x="10755447" y="605284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1200">
                <a:hlinkClick r:id="rId3"/>
              </a:rPr>
              <a:t>(Chan Martin)</a:t>
            </a:r>
            <a:endParaRPr lang="en-E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1FEB77-6C05-2369-BE11-20AB61E4A636}"/>
              </a:ext>
            </a:extLst>
          </p:cNvPr>
          <p:cNvSpPr txBox="1"/>
          <p:nvPr/>
        </p:nvSpPr>
        <p:spPr>
          <a:xfrm>
            <a:off x="3229944" y="2505670"/>
            <a:ext cx="3277726" cy="1477328"/>
          </a:xfrm>
          <a:prstGeom prst="rect">
            <a:avLst/>
          </a:prstGeom>
          <a:solidFill>
            <a:srgbClr val="E1E1E1">
              <a:alpha val="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374151"/>
                </a:solidFill>
                <a:highlight>
                  <a:srgbClr val="FFFF00"/>
                </a:highlight>
              </a:rPr>
              <a:t>Ό</a:t>
            </a:r>
            <a:r>
              <a:rPr lang="el-GR" dirty="0" err="1">
                <a:solidFill>
                  <a:srgbClr val="374151"/>
                </a:solidFill>
                <a:highlight>
                  <a:srgbClr val="FFFF00"/>
                </a:highlight>
              </a:rPr>
              <a:t>ταν</a:t>
            </a:r>
            <a:r>
              <a:rPr lang="el-GR" dirty="0">
                <a:solidFill>
                  <a:srgbClr val="374151"/>
                </a:solidFill>
                <a:highlight>
                  <a:srgbClr val="FFFF00"/>
                </a:highlight>
              </a:rPr>
              <a:t> εργάζεστε εντός εν</a:t>
            </a:r>
            <a:r>
              <a:rPr lang="en-US" dirty="0" err="1">
                <a:solidFill>
                  <a:srgbClr val="374151"/>
                </a:solidFill>
                <a:highlight>
                  <a:srgbClr val="FFFF00"/>
                </a:highlight>
              </a:rPr>
              <a:t>ό</a:t>
            </a:r>
            <a:r>
              <a:rPr lang="el-GR" dirty="0">
                <a:solidFill>
                  <a:srgbClr val="374151"/>
                </a:solidFill>
                <a:highlight>
                  <a:srgbClr val="FFFF00"/>
                </a:highlight>
              </a:rPr>
              <a:t>ς </a:t>
            </a:r>
          </a:p>
          <a:p>
            <a:r>
              <a:rPr lang="en-GB" dirty="0">
                <a:solidFill>
                  <a:srgbClr val="374151"/>
                </a:solidFill>
                <a:highlight>
                  <a:srgbClr val="FFFF00"/>
                </a:highlight>
              </a:rPr>
              <a:t>R</a:t>
            </a:r>
            <a:r>
              <a:rPr lang="en-US" dirty="0">
                <a:solidFill>
                  <a:srgbClr val="374151"/>
                </a:solidFill>
                <a:highlight>
                  <a:srgbClr val="FFFF00"/>
                </a:highlight>
              </a:rPr>
              <a:t>-project</a:t>
            </a:r>
            <a:r>
              <a:rPr lang="el-GR" dirty="0">
                <a:solidFill>
                  <a:srgbClr val="374151"/>
                </a:solidFill>
                <a:highlight>
                  <a:srgbClr val="FFFF00"/>
                </a:highlight>
              </a:rPr>
              <a:t> ξεμπερδεύεται με τα </a:t>
            </a:r>
            <a:r>
              <a:rPr lang="en-GB" dirty="0">
                <a:solidFill>
                  <a:srgbClr val="374151"/>
                </a:solidFill>
                <a:highlight>
                  <a:srgbClr val="FFFF00"/>
                </a:highlight>
              </a:rPr>
              <a:t>A</a:t>
            </a:r>
            <a:r>
              <a:rPr lang="en-US" dirty="0" err="1">
                <a:solidFill>
                  <a:srgbClr val="374151"/>
                </a:solidFill>
                <a:highlight>
                  <a:srgbClr val="FFFF00"/>
                </a:highlight>
              </a:rPr>
              <a:t>bsolute</a:t>
            </a:r>
            <a:r>
              <a:rPr lang="en-US" dirty="0">
                <a:solidFill>
                  <a:srgbClr val="374151"/>
                </a:solidFill>
                <a:highlight>
                  <a:srgbClr val="FFFF00"/>
                </a:highlight>
              </a:rPr>
              <a:t> paths </a:t>
            </a:r>
            <a:r>
              <a:rPr lang="el-GR" dirty="0">
                <a:solidFill>
                  <a:srgbClr val="374151"/>
                </a:solidFill>
                <a:highlight>
                  <a:srgbClr val="FFFF00"/>
                </a:highlight>
              </a:rPr>
              <a:t>και απλοποιούνται οι διαφορές μεταξύ </a:t>
            </a:r>
            <a:r>
              <a:rPr lang="en-GB" dirty="0">
                <a:solidFill>
                  <a:srgbClr val="374151"/>
                </a:solidFill>
                <a:highlight>
                  <a:srgbClr val="FFFF00"/>
                </a:highlight>
              </a:rPr>
              <a:t>( / ) </a:t>
            </a:r>
            <a:r>
              <a:rPr lang="el-GR" dirty="0">
                <a:solidFill>
                  <a:srgbClr val="374151"/>
                </a:solidFill>
                <a:highlight>
                  <a:srgbClr val="FFFF00"/>
                </a:highlight>
              </a:rPr>
              <a:t>και </a:t>
            </a:r>
            <a:r>
              <a:rPr lang="en-GB" dirty="0">
                <a:solidFill>
                  <a:srgbClr val="374151"/>
                </a:solidFill>
                <a:highlight>
                  <a:srgbClr val="FFFF00"/>
                </a:highlight>
              </a:rPr>
              <a:t>( </a:t>
            </a:r>
            <a:r>
              <a:rPr lang="el-GR" sz="1800" dirty="0">
                <a:highlight>
                  <a:srgbClr val="FFFF00"/>
                </a:highlight>
              </a:rPr>
              <a:t>\</a:t>
            </a:r>
            <a:r>
              <a:rPr lang="en-US" sz="1800" dirty="0">
                <a:highlight>
                  <a:srgbClr val="FFFF00"/>
                </a:highlight>
              </a:rPr>
              <a:t> )</a:t>
            </a:r>
            <a:r>
              <a:rPr lang="en-GB" dirty="0">
                <a:solidFill>
                  <a:srgbClr val="374151"/>
                </a:solidFill>
                <a:highlight>
                  <a:srgbClr val="FFFF00"/>
                </a:highlight>
              </a:rPr>
              <a:t> </a:t>
            </a:r>
            <a:endParaRPr lang="en-ES" dirty="0"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BB5415-50F8-0F16-871C-B41EA0AA7D6D}"/>
              </a:ext>
            </a:extLst>
          </p:cNvPr>
          <p:cNvSpPr txBox="1"/>
          <p:nvPr/>
        </p:nvSpPr>
        <p:spPr>
          <a:xfrm>
            <a:off x="358966" y="333658"/>
            <a:ext cx="5285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Paths</a:t>
            </a:r>
            <a:r>
              <a:rPr lang="el-GR" sz="4000" dirty="0"/>
              <a:t> και άλλα δαιμόνια</a:t>
            </a:r>
            <a:endParaRPr lang="en-E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44F76-FD6F-6B8B-5636-341C5C72BAEF}"/>
              </a:ext>
            </a:extLst>
          </p:cNvPr>
          <p:cNvSpPr txBox="1"/>
          <p:nvPr/>
        </p:nvSpPr>
        <p:spPr>
          <a:xfrm>
            <a:off x="580606" y="4433777"/>
            <a:ext cx="55497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Σε νεότερες εκδόσεις της </a:t>
            </a:r>
            <a:r>
              <a:rPr lang="en-US" dirty="0"/>
              <a:t>R,</a:t>
            </a:r>
            <a:r>
              <a:rPr lang="el-GR" dirty="0"/>
              <a:t> όλα τα </a:t>
            </a:r>
            <a:r>
              <a:rPr lang="en-US" dirty="0"/>
              <a:t>paths </a:t>
            </a:r>
            <a:r>
              <a:rPr lang="el-GR" dirty="0"/>
              <a:t>εκφράζονται</a:t>
            </a:r>
            <a:br>
              <a:rPr lang="el-GR" dirty="0"/>
            </a:br>
            <a:r>
              <a:rPr lang="el-GR" dirty="0"/>
              <a:t>με κανονική κάθετο (δεξιόστροφη). Ωστόσο παραμένουν</a:t>
            </a:r>
          </a:p>
          <a:p>
            <a:r>
              <a:rPr lang="el-GR" dirty="0"/>
              <a:t>διαφορές μεταξύ διαφορετικών λογισμικών:</a:t>
            </a:r>
          </a:p>
          <a:p>
            <a:endParaRPr lang="el-G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Windows : C:/user/documents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Macintosh: ~/user/documents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44826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516338-2542-FEB8-9EED-EF54DE939D58}"/>
              </a:ext>
            </a:extLst>
          </p:cNvPr>
          <p:cNvSpPr txBox="1"/>
          <p:nvPr/>
        </p:nvSpPr>
        <p:spPr>
          <a:xfrm>
            <a:off x="606287" y="407503"/>
            <a:ext cx="3409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Background</a:t>
            </a:r>
            <a:endParaRPr lang="en-ES" sz="40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DCCEAC-19D5-52B5-D122-7D4F8620520F}"/>
              </a:ext>
            </a:extLst>
          </p:cNvPr>
          <p:cNvCxnSpPr>
            <a:cxnSpLocks/>
          </p:cNvCxnSpPr>
          <p:nvPr/>
        </p:nvCxnSpPr>
        <p:spPr>
          <a:xfrm>
            <a:off x="748746" y="1115389"/>
            <a:ext cx="237214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3FEC7BC-59F0-7DF9-F4E6-764A382814E4}"/>
              </a:ext>
            </a:extLst>
          </p:cNvPr>
          <p:cNvSpPr txBox="1"/>
          <p:nvPr/>
        </p:nvSpPr>
        <p:spPr>
          <a:xfrm>
            <a:off x="526774" y="1490870"/>
            <a:ext cx="42045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- Degree in Environmental science</a:t>
            </a:r>
          </a:p>
          <a:p>
            <a:r>
              <a:rPr lang="en-ES">
                <a:latin typeface="+mj-lt"/>
              </a:rPr>
              <a:t>  (</a:t>
            </a:r>
            <a:r>
              <a:rPr lang="el-GR">
                <a:latin typeface="+mj-lt"/>
              </a:rPr>
              <a:t>Πανεπιστήμιο Αιγαίου</a:t>
            </a:r>
            <a:r>
              <a:rPr lang="en-ES">
                <a:latin typeface="+mj-lt"/>
              </a:rPr>
              <a:t>)</a:t>
            </a:r>
          </a:p>
          <a:p>
            <a:endParaRPr lang="en-ES">
              <a:latin typeface="+mj-lt"/>
            </a:endParaRPr>
          </a:p>
          <a:p>
            <a:r>
              <a:rPr lang="en-ES"/>
              <a:t>- MSc in Biology: Ecology and Conservation</a:t>
            </a:r>
          </a:p>
          <a:p>
            <a:r>
              <a:rPr lang="en-ES">
                <a:latin typeface="+mj-lt"/>
              </a:rPr>
              <a:t>  (Uppsala Universitet)</a:t>
            </a:r>
          </a:p>
          <a:p>
            <a:endParaRPr lang="en-ES">
              <a:latin typeface="+mj-lt"/>
            </a:endParaRPr>
          </a:p>
          <a:p>
            <a:r>
              <a:rPr lang="en-ES"/>
              <a:t>- PhD candidate in Grassland ecology and </a:t>
            </a:r>
          </a:p>
          <a:p>
            <a:r>
              <a:rPr lang="en-ES"/>
              <a:t>  ecological networkds</a:t>
            </a:r>
          </a:p>
          <a:p>
            <a:r>
              <a:rPr lang="en-ES">
                <a:latin typeface="+mj-lt"/>
              </a:rPr>
              <a:t>  (Universidad de Cadiz)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60657E-DA23-3B5A-5811-4FAA110E0A74}"/>
              </a:ext>
            </a:extLst>
          </p:cNvPr>
          <p:cNvCxnSpPr>
            <a:cxnSpLocks/>
          </p:cNvCxnSpPr>
          <p:nvPr/>
        </p:nvCxnSpPr>
        <p:spPr>
          <a:xfrm>
            <a:off x="748748" y="2212007"/>
            <a:ext cx="38726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1D9814-C995-3D3E-1E8D-F4C6D5C336E8}"/>
              </a:ext>
            </a:extLst>
          </p:cNvPr>
          <p:cNvCxnSpPr>
            <a:cxnSpLocks/>
          </p:cNvCxnSpPr>
          <p:nvPr/>
        </p:nvCxnSpPr>
        <p:spPr>
          <a:xfrm>
            <a:off x="748747" y="3068742"/>
            <a:ext cx="38726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C24E7A-159F-205D-2E86-AB4FDD405B55}"/>
              </a:ext>
            </a:extLst>
          </p:cNvPr>
          <p:cNvCxnSpPr>
            <a:cxnSpLocks/>
          </p:cNvCxnSpPr>
          <p:nvPr/>
        </p:nvCxnSpPr>
        <p:spPr>
          <a:xfrm>
            <a:off x="748746" y="4205564"/>
            <a:ext cx="387267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person holding a tree trunk&#10;&#10;Description automatically generated">
            <a:extLst>
              <a:ext uri="{FF2B5EF4-FFF2-40B4-BE49-F238E27FC236}">
                <a16:creationId xmlns:a16="http://schemas.microsoft.com/office/drawing/2014/main" id="{0D6B0D47-9279-411B-EB5F-B092C307F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9002"/>
            <a:ext cx="4619997" cy="615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1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5A0CEA-A9F3-5121-8F58-8F6D79E0B587}"/>
              </a:ext>
            </a:extLst>
          </p:cNvPr>
          <p:cNvSpPr/>
          <p:nvPr/>
        </p:nvSpPr>
        <p:spPr>
          <a:xfrm>
            <a:off x="2828260" y="3689496"/>
            <a:ext cx="6496493" cy="744279"/>
          </a:xfrm>
          <a:prstGeom prst="rect">
            <a:avLst/>
          </a:prstGeom>
          <a:solidFill>
            <a:srgbClr val="6B7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Ονοματολογία αρχείων και φακέλων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CCD94-B1CD-13D5-A2FE-E9888706AF16}"/>
              </a:ext>
            </a:extLst>
          </p:cNvPr>
          <p:cNvSpPr/>
          <p:nvPr/>
        </p:nvSpPr>
        <p:spPr>
          <a:xfrm>
            <a:off x="2339163" y="4433776"/>
            <a:ext cx="7517218" cy="74427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Δομή φακέλων  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11F591-CF13-207F-E61D-B776C75D0B54}"/>
              </a:ext>
            </a:extLst>
          </p:cNvPr>
          <p:cNvSpPr/>
          <p:nvPr/>
        </p:nvSpPr>
        <p:spPr>
          <a:xfrm>
            <a:off x="1912088" y="5178056"/>
            <a:ext cx="8367823" cy="74427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Συστήματα αρχείων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854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DC4D3A-B5DB-7AA0-4B8C-10BF1083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06" y="1278681"/>
            <a:ext cx="8642511" cy="459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4B04B4-0D6C-12CE-9A7A-8E6B71AB6767}"/>
              </a:ext>
            </a:extLst>
          </p:cNvPr>
          <p:cNvSpPr txBox="1"/>
          <p:nvPr/>
        </p:nvSpPr>
        <p:spPr>
          <a:xfrm>
            <a:off x="383059" y="321276"/>
            <a:ext cx="39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Κάτι πήγε στραβά</a:t>
            </a:r>
            <a:endParaRPr lang="en-ES" sz="4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7FDD80-5E84-C1F9-71E0-BEAC20DECB0A}"/>
              </a:ext>
            </a:extLst>
          </p:cNvPr>
          <p:cNvCxnSpPr>
            <a:cxnSpLocks/>
          </p:cNvCxnSpPr>
          <p:nvPr/>
        </p:nvCxnSpPr>
        <p:spPr>
          <a:xfrm flipV="1">
            <a:off x="454477" y="1029162"/>
            <a:ext cx="3812723" cy="156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485A641-AF1B-ACEC-F1D2-53635678DF7F}"/>
              </a:ext>
            </a:extLst>
          </p:cNvPr>
          <p:cNvSpPr txBox="1"/>
          <p:nvPr/>
        </p:nvSpPr>
        <p:spPr>
          <a:xfrm>
            <a:off x="43569" y="1592670"/>
            <a:ext cx="3319537" cy="49552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E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l-GR" sz="2000" dirty="0">
                <a:latin typeface="+mj-lt"/>
              </a:rPr>
              <a:t>Ποια η διαφορά</a:t>
            </a:r>
            <a:br>
              <a:rPr lang="en-ES" sz="2000" dirty="0">
                <a:latin typeface="+mj-lt"/>
              </a:rPr>
            </a:br>
            <a:r>
              <a:rPr lang="el-GR" sz="2000" dirty="0">
                <a:latin typeface="+mj-lt"/>
              </a:rPr>
              <a:t>ανάμεσα στο</a:t>
            </a:r>
            <a:r>
              <a:rPr lang="en-ES" sz="2000" dirty="0">
                <a:latin typeface="+mj-lt"/>
              </a:rPr>
              <a:t> </a:t>
            </a:r>
            <a:r>
              <a:rPr lang="en-ES" sz="2000" i="1" dirty="0">
                <a:highlight>
                  <a:srgbClr val="FF0000"/>
                </a:highlight>
                <a:latin typeface="+mj-lt"/>
              </a:rPr>
              <a:t>/manuscript</a:t>
            </a:r>
            <a:br>
              <a:rPr lang="en-ES" sz="2000" dirty="0">
                <a:latin typeface="+mj-lt"/>
              </a:rPr>
            </a:br>
            <a:r>
              <a:rPr lang="el-GR" sz="2000" dirty="0">
                <a:latin typeface="+mj-lt"/>
              </a:rPr>
              <a:t>και</a:t>
            </a:r>
            <a:r>
              <a:rPr lang="en-ES" sz="2000" dirty="0">
                <a:latin typeface="+mj-lt"/>
              </a:rPr>
              <a:t> </a:t>
            </a:r>
            <a:r>
              <a:rPr lang="en-ES" sz="2000" i="1" dirty="0">
                <a:highlight>
                  <a:srgbClr val="FF0000"/>
                </a:highlight>
                <a:latin typeface="+mj-lt"/>
              </a:rPr>
              <a:t>/Thesis_manuscript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ES" sz="2000" i="1" dirty="0">
              <a:highlight>
                <a:srgbClr val="E1E1E1"/>
              </a:highligh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>
                <a:latin typeface="+mj-lt"/>
              </a:rPr>
              <a:t>Τι περιέχει το</a:t>
            </a:r>
            <a:r>
              <a:rPr lang="en-ES" sz="2000" dirty="0">
                <a:latin typeface="+mj-lt"/>
              </a:rPr>
              <a:t> </a:t>
            </a:r>
            <a:r>
              <a:rPr lang="en-ES" sz="2000" dirty="0">
                <a:highlight>
                  <a:srgbClr val="008000"/>
                </a:highlight>
                <a:latin typeface="+mj-lt"/>
              </a:rPr>
              <a:t>/varius </a:t>
            </a:r>
            <a:r>
              <a:rPr lang="el-GR" sz="2000" dirty="0">
                <a:highlight>
                  <a:srgbClr val="008000"/>
                </a:highlight>
                <a:latin typeface="+mj-lt"/>
              </a:rPr>
              <a:t>;</a:t>
            </a:r>
            <a:endParaRPr lang="en-E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E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S" sz="2000" dirty="0">
                <a:highlight>
                  <a:srgbClr val="E1E1E1"/>
                </a:highlight>
                <a:latin typeface="+mj-lt"/>
              </a:rPr>
              <a:t>Bring together </a:t>
            </a:r>
            <a:r>
              <a:rPr lang="en-ES" sz="2000" dirty="0">
                <a:latin typeface="+mj-lt"/>
              </a:rPr>
              <a:t>what?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E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000" dirty="0">
                <a:latin typeface="+mj-lt"/>
              </a:rPr>
              <a:t>Χάρηκα για την γνωριμία</a:t>
            </a:r>
            <a:r>
              <a:rPr lang="en-ES" sz="2000" dirty="0">
                <a:latin typeface="+mj-lt"/>
              </a:rPr>
              <a:t> </a:t>
            </a:r>
            <a:r>
              <a:rPr lang="en-ES" sz="2000" dirty="0">
                <a:highlight>
                  <a:srgbClr val="FFFF00"/>
                </a:highlight>
                <a:latin typeface="+mj-lt"/>
              </a:rPr>
              <a:t>/Bob</a:t>
            </a:r>
            <a:r>
              <a:rPr lang="en-ES" sz="2000" dirty="0">
                <a:latin typeface="+mj-lt"/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ES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ES" sz="20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ES" sz="2800" dirty="0"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ES" sz="2000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0A6CD5-EF5A-CB07-C935-C251ED68E65C}"/>
              </a:ext>
            </a:extLst>
          </p:cNvPr>
          <p:cNvSpPr/>
          <p:nvPr/>
        </p:nvSpPr>
        <p:spPr>
          <a:xfrm>
            <a:off x="5023692" y="3150824"/>
            <a:ext cx="1072308" cy="2781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B60014-281E-C81E-2AC7-82C5A89658B1}"/>
              </a:ext>
            </a:extLst>
          </p:cNvPr>
          <p:cNvSpPr/>
          <p:nvPr/>
        </p:nvSpPr>
        <p:spPr>
          <a:xfrm>
            <a:off x="5209142" y="4151522"/>
            <a:ext cx="1213692" cy="2781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109D18-C30F-E81D-BA87-234A212CBE17}"/>
              </a:ext>
            </a:extLst>
          </p:cNvPr>
          <p:cNvSpPr/>
          <p:nvPr/>
        </p:nvSpPr>
        <p:spPr>
          <a:xfrm>
            <a:off x="5023692" y="4507441"/>
            <a:ext cx="804231" cy="27817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A40BECC-6D1F-66AA-7E04-7CA05FEBB371}"/>
              </a:ext>
            </a:extLst>
          </p:cNvPr>
          <p:cNvSpPr/>
          <p:nvPr/>
        </p:nvSpPr>
        <p:spPr>
          <a:xfrm>
            <a:off x="5056870" y="2530549"/>
            <a:ext cx="1365963" cy="175930"/>
          </a:xfrm>
          <a:prstGeom prst="ellips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C3D3BA-F88A-6EE5-569D-F19C12CFF409}"/>
              </a:ext>
            </a:extLst>
          </p:cNvPr>
          <p:cNvSpPr/>
          <p:nvPr/>
        </p:nvSpPr>
        <p:spPr>
          <a:xfrm>
            <a:off x="4876864" y="2354619"/>
            <a:ext cx="889755" cy="175930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58373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BA9AE8-0EB5-62E8-B54C-B9D80D608E36}"/>
              </a:ext>
            </a:extLst>
          </p:cNvPr>
          <p:cNvSpPr txBox="1"/>
          <p:nvPr/>
        </p:nvSpPr>
        <p:spPr>
          <a:xfrm>
            <a:off x="358966" y="333658"/>
            <a:ext cx="85671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Γενικοί κανόνες ονοματολογίας αρχείων</a:t>
            </a:r>
            <a:endParaRPr lang="en-E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E98278-8E32-074A-5974-8D6623E90F91}"/>
              </a:ext>
            </a:extLst>
          </p:cNvPr>
          <p:cNvCxnSpPr>
            <a:cxnSpLocks/>
          </p:cNvCxnSpPr>
          <p:nvPr/>
        </p:nvCxnSpPr>
        <p:spPr>
          <a:xfrm>
            <a:off x="482559" y="1041544"/>
            <a:ext cx="823613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33293A-B76B-4070-5345-F18C5F509295}"/>
              </a:ext>
            </a:extLst>
          </p:cNvPr>
          <p:cNvSpPr txBox="1"/>
          <p:nvPr/>
        </p:nvSpPr>
        <p:spPr>
          <a:xfrm>
            <a:off x="358966" y="1150736"/>
            <a:ext cx="6038833" cy="5450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Δημιουργήστε ξεχωριστούς φακέλους, ανάλογα </a:t>
            </a:r>
            <a:br>
              <a:rPr lang="el-GR" dirty="0">
                <a:latin typeface="+mj-lt"/>
              </a:rPr>
            </a:br>
            <a:r>
              <a:rPr lang="el-GR" dirty="0">
                <a:latin typeface="+mj-lt"/>
              </a:rPr>
              <a:t>με το θέμα ή το περιεχόμενο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/lectures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/past_exams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/data</a:t>
            </a:r>
            <a:endParaRPr lang="el-GR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Βρείτε ένα σύστημα κωδικοποίησης</a:t>
            </a:r>
            <a:r>
              <a:rPr lang="en-US" dirty="0">
                <a:latin typeface="+mj-lt"/>
              </a:rPr>
              <a:t>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Y1 – Year 1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S1 – Semester 1</a:t>
            </a:r>
            <a:endParaRPr lang="en-ES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Αποθηκεύστε οτιδήποτε παράγεται από κώδικα ή ανάλυση </a:t>
            </a:r>
            <a:endParaRPr lang="en-ES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i="1" dirty="0">
                <a:latin typeface="+mj-lt"/>
              </a:rPr>
              <a:t>/output/figures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Χρησιμοποιήστε λατινικούς χαρακτήρες/Αγγλικά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Προτιμήστε την κάτω παύλα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solidFill>
                  <a:srgbClr val="FF0000"/>
                </a:solidFill>
                <a:latin typeface="+mj-lt"/>
              </a:rPr>
              <a:t>Συμπεριλάβετε σε κάθε φάκελο</a:t>
            </a:r>
            <a:r>
              <a:rPr lang="en-ES" dirty="0">
                <a:solidFill>
                  <a:srgbClr val="FF0000"/>
                </a:solidFill>
                <a:latin typeface="+mj-lt"/>
              </a:rPr>
              <a:t> readme.md </a:t>
            </a:r>
            <a:r>
              <a:rPr lang="el-GR" dirty="0">
                <a:solidFill>
                  <a:srgbClr val="FF0000"/>
                </a:solidFill>
                <a:latin typeface="+mj-lt"/>
              </a:rPr>
              <a:t>αρχείο</a:t>
            </a:r>
            <a:r>
              <a:rPr lang="en-ES" dirty="0">
                <a:solidFill>
                  <a:srgbClr val="FF0000"/>
                </a:solidFill>
                <a:latin typeface="+mj-lt"/>
              </a:rPr>
              <a:t>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35DC5B-0BA5-6833-6E76-83DADABFC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02" r="9738"/>
          <a:stretch/>
        </p:blipFill>
        <p:spPr>
          <a:xfrm>
            <a:off x="6664960" y="1150736"/>
            <a:ext cx="5212080" cy="562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18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94CBA1-491D-269B-A7ED-3058BE17E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76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Cutlery Tray - Cutlery Holder - Cutlery Drawer Inserts - IKEA">
            <a:extLst>
              <a:ext uri="{FF2B5EF4-FFF2-40B4-BE49-F238E27FC236}">
                <a16:creationId xmlns:a16="http://schemas.microsoft.com/office/drawing/2014/main" id="{DE22E0D5-1721-A526-5CD3-A71D80D6B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939860"/>
            <a:ext cx="5294716" cy="297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Disorganised Cutlery Drawer - Organising a Messy Kitchen D… | Flickr">
            <a:extLst>
              <a:ext uri="{FF2B5EF4-FFF2-40B4-BE49-F238E27FC236}">
                <a16:creationId xmlns:a16="http://schemas.microsoft.com/office/drawing/2014/main" id="{B35C908F-B2DE-B67E-2CCB-2B31FA19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9619"/>
          <a:stretch/>
        </p:blipFill>
        <p:spPr bwMode="auto">
          <a:xfrm>
            <a:off x="6253817" y="1938689"/>
            <a:ext cx="5294715" cy="298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66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1AC458-75E3-25B7-3FEE-8CAF6E9A09F1}"/>
              </a:ext>
            </a:extLst>
          </p:cNvPr>
          <p:cNvSpPr/>
          <p:nvPr/>
        </p:nvSpPr>
        <p:spPr>
          <a:xfrm>
            <a:off x="3359888" y="2945216"/>
            <a:ext cx="5475768" cy="744279"/>
          </a:xfrm>
          <a:prstGeom prst="rect">
            <a:avLst/>
          </a:prstGeom>
          <a:solidFill>
            <a:srgbClr val="7B8D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‘</a:t>
            </a:r>
            <a:r>
              <a:rPr lang="en-ES" dirty="0">
                <a:solidFill>
                  <a:schemeClr val="bg1"/>
                </a:solidFill>
              </a:rPr>
              <a:t>Tidy data</a:t>
            </a:r>
            <a:r>
              <a:rPr lang="el-GR" dirty="0">
                <a:solidFill>
                  <a:schemeClr val="bg1"/>
                </a:solidFill>
              </a:rPr>
              <a:t>’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1B765-DCB4-11EE-94B4-4F2B8FBD4D01}"/>
              </a:ext>
            </a:extLst>
          </p:cNvPr>
          <p:cNvSpPr/>
          <p:nvPr/>
        </p:nvSpPr>
        <p:spPr>
          <a:xfrm>
            <a:off x="2828260" y="3689496"/>
            <a:ext cx="6496493" cy="744279"/>
          </a:xfrm>
          <a:prstGeom prst="rect">
            <a:avLst/>
          </a:prstGeom>
          <a:solidFill>
            <a:srgbClr val="6B7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Ονοματολογία αρχείων και φακέλων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756B27-B736-A3CF-2F2E-C8AD926E8062}"/>
              </a:ext>
            </a:extLst>
          </p:cNvPr>
          <p:cNvSpPr/>
          <p:nvPr/>
        </p:nvSpPr>
        <p:spPr>
          <a:xfrm>
            <a:off x="2339163" y="4433776"/>
            <a:ext cx="7517218" cy="74427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Δομή φακέλων  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237E7-1CE0-2D4A-8ED5-C18882D7B8F5}"/>
              </a:ext>
            </a:extLst>
          </p:cNvPr>
          <p:cNvSpPr/>
          <p:nvPr/>
        </p:nvSpPr>
        <p:spPr>
          <a:xfrm>
            <a:off x="1912088" y="5178056"/>
            <a:ext cx="8367823" cy="74427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Συστήματα αρχείων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39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384F3C-106A-E4CA-5DAF-1E02D26A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682" y="1278479"/>
            <a:ext cx="10458635" cy="55795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D6A7D5-6807-C7FF-7F73-8A0041EFA3CF}"/>
              </a:ext>
            </a:extLst>
          </p:cNvPr>
          <p:cNvSpPr txBox="1"/>
          <p:nvPr/>
        </p:nvSpPr>
        <p:spPr>
          <a:xfrm>
            <a:off x="5158081" y="159488"/>
            <a:ext cx="1875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Tidy data</a:t>
            </a:r>
            <a:endParaRPr lang="en-ES" sz="3600" dirty="0"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48E4E1-D107-E2D3-46EC-62793920E400}"/>
              </a:ext>
            </a:extLst>
          </p:cNvPr>
          <p:cNvCxnSpPr>
            <a:cxnSpLocks/>
          </p:cNvCxnSpPr>
          <p:nvPr/>
        </p:nvCxnSpPr>
        <p:spPr>
          <a:xfrm>
            <a:off x="5316279" y="805819"/>
            <a:ext cx="159488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001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838CA3-C792-F6A4-FE73-AF176A4A8EAA}"/>
              </a:ext>
            </a:extLst>
          </p:cNvPr>
          <p:cNvSpPr/>
          <p:nvPr/>
        </p:nvSpPr>
        <p:spPr>
          <a:xfrm>
            <a:off x="3359888" y="2945216"/>
            <a:ext cx="5475768" cy="744279"/>
          </a:xfrm>
          <a:prstGeom prst="rect">
            <a:avLst/>
          </a:prstGeom>
          <a:solidFill>
            <a:srgbClr val="7B8D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‘</a:t>
            </a:r>
            <a:r>
              <a:rPr lang="en-ES" dirty="0">
                <a:solidFill>
                  <a:schemeClr val="bg1"/>
                </a:solidFill>
              </a:rPr>
              <a:t>Tidy data</a:t>
            </a:r>
            <a:r>
              <a:rPr lang="el-GR" dirty="0">
                <a:solidFill>
                  <a:schemeClr val="bg1"/>
                </a:solidFill>
              </a:rPr>
              <a:t>’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711E0-1B51-9B8F-18F4-8A5B5553F219}"/>
              </a:ext>
            </a:extLst>
          </p:cNvPr>
          <p:cNvSpPr/>
          <p:nvPr/>
        </p:nvSpPr>
        <p:spPr>
          <a:xfrm>
            <a:off x="2828260" y="3689496"/>
            <a:ext cx="6496493" cy="744279"/>
          </a:xfrm>
          <a:prstGeom prst="rect">
            <a:avLst/>
          </a:prstGeom>
          <a:solidFill>
            <a:srgbClr val="6B7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Ονοματολογία αρχείων και φακέλων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EF8571-DAB1-13D8-DB0B-4BF13958AE3B}"/>
              </a:ext>
            </a:extLst>
          </p:cNvPr>
          <p:cNvSpPr/>
          <p:nvPr/>
        </p:nvSpPr>
        <p:spPr>
          <a:xfrm>
            <a:off x="2339163" y="4433776"/>
            <a:ext cx="7517218" cy="74427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Δομή φακέλων  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78E3B-5131-811E-ABD9-C7C91350DD3F}"/>
              </a:ext>
            </a:extLst>
          </p:cNvPr>
          <p:cNvSpPr/>
          <p:nvPr/>
        </p:nvSpPr>
        <p:spPr>
          <a:xfrm>
            <a:off x="1912088" y="5178056"/>
            <a:ext cx="8367823" cy="74427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Συστήματα αρχείων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FB73DF-3E1A-06C9-0AD1-03112F5F1761}"/>
              </a:ext>
            </a:extLst>
          </p:cNvPr>
          <p:cNvSpPr/>
          <p:nvPr/>
        </p:nvSpPr>
        <p:spPr>
          <a:xfrm>
            <a:off x="3668231" y="2200936"/>
            <a:ext cx="4816550" cy="744279"/>
          </a:xfrm>
          <a:prstGeom prst="rect">
            <a:avLst/>
          </a:prstGeom>
          <a:solidFill>
            <a:srgbClr val="8597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err="1">
                <a:solidFill>
                  <a:schemeClr val="bg1"/>
                </a:solidFill>
              </a:rPr>
              <a:t>Μεταδεδομένα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75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D54E72-EC6C-0D90-F449-EB61CF5C0D7C}"/>
              </a:ext>
            </a:extLst>
          </p:cNvPr>
          <p:cNvSpPr txBox="1"/>
          <p:nvPr/>
        </p:nvSpPr>
        <p:spPr>
          <a:xfrm>
            <a:off x="4552734" y="159488"/>
            <a:ext cx="3065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 err="1">
                <a:latin typeface="+mj-lt"/>
              </a:rPr>
              <a:t>Μεταδεδομένα</a:t>
            </a:r>
            <a:endParaRPr lang="en-ES" sz="3600" dirty="0">
              <a:latin typeface="+mj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F034B0-DE18-D81D-27F9-870356B7EA4C}"/>
              </a:ext>
            </a:extLst>
          </p:cNvPr>
          <p:cNvCxnSpPr>
            <a:cxnSpLocks/>
          </p:cNvCxnSpPr>
          <p:nvPr/>
        </p:nvCxnSpPr>
        <p:spPr>
          <a:xfrm>
            <a:off x="4681870" y="805819"/>
            <a:ext cx="280699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2" descr="What is Metadata? | Ontotext Fundamentals Series">
            <a:extLst>
              <a:ext uri="{FF2B5EF4-FFF2-40B4-BE49-F238E27FC236}">
                <a16:creationId xmlns:a16="http://schemas.microsoft.com/office/drawing/2014/main" id="{A89C17D5-EBE8-088C-FC6D-66E65733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50" y="965309"/>
            <a:ext cx="11130633" cy="55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240E5F-955E-931A-F64E-79AE32CF2FA3}"/>
              </a:ext>
            </a:extLst>
          </p:cNvPr>
          <p:cNvSpPr txBox="1"/>
          <p:nvPr/>
        </p:nvSpPr>
        <p:spPr>
          <a:xfrm>
            <a:off x="11625819" y="6509657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hlinkClick r:id="rId4"/>
              </a:rPr>
              <a:t>source</a:t>
            </a:r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4089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E04692-E599-3715-93BD-4BAEDD9F0C1A}"/>
              </a:ext>
            </a:extLst>
          </p:cNvPr>
          <p:cNvSpPr txBox="1"/>
          <p:nvPr/>
        </p:nvSpPr>
        <p:spPr>
          <a:xfrm>
            <a:off x="239486" y="529622"/>
            <a:ext cx="5532284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Δεδομένα που περιγράφουν τα πραγματικά δεδομένα</a:t>
            </a:r>
            <a:r>
              <a:rPr lang="en-ES" dirty="0"/>
              <a:t>:</a:t>
            </a:r>
          </a:p>
          <a:p>
            <a:endParaRPr lang="en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Για μια εργασία, παραδείγματα </a:t>
            </a:r>
            <a:r>
              <a:rPr lang="el-GR" dirty="0" err="1">
                <a:latin typeface="+mj-lt"/>
              </a:rPr>
              <a:t>μεταδεδομένων</a:t>
            </a:r>
            <a:r>
              <a:rPr lang="el-GR" dirty="0">
                <a:latin typeface="+mj-lt"/>
              </a:rPr>
              <a:t> είναι</a:t>
            </a:r>
            <a:r>
              <a:rPr lang="en-ES" dirty="0">
                <a:latin typeface="+mj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Βιβλιογραφικές πηγές</a:t>
            </a:r>
            <a:endParaRPr lang="en-ES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Πίνακας περιεχομένων</a:t>
            </a:r>
            <a:endParaRPr lang="en-ES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ES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Για ένα υπολογιστικό φύλλο</a:t>
            </a:r>
            <a:r>
              <a:rPr lang="en-ES" dirty="0">
                <a:latin typeface="+mj-lt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Στήλες και η επεξήγηση αυτών</a:t>
            </a:r>
            <a:endParaRPr lang="en-ES" dirty="0">
              <a:latin typeface="+mj-lt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dirty="0" err="1">
                <a:latin typeface="+mj-lt"/>
              </a:rPr>
              <a:t>Μον</a:t>
            </a:r>
            <a:r>
              <a:rPr lang="en-ES" dirty="0">
                <a:latin typeface="+mj-lt"/>
              </a:rPr>
              <a:t>ά</a:t>
            </a:r>
            <a:r>
              <a:rPr lang="el-GR" dirty="0">
                <a:latin typeface="+mj-lt"/>
              </a:rPr>
              <a:t>δες μέτρησης</a:t>
            </a:r>
            <a:endParaRPr lang="en-ES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B2AD6-CE32-F44E-C412-C605B5BC2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5011253"/>
            <a:ext cx="10620947" cy="1317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48A17-64E1-08A6-6218-604C741620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44"/>
          <a:stretch/>
        </p:blipFill>
        <p:spPr>
          <a:xfrm>
            <a:off x="6096000" y="1318813"/>
            <a:ext cx="5529943" cy="331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5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flower&#10;&#10;Description automatically generated">
            <a:extLst>
              <a:ext uri="{FF2B5EF4-FFF2-40B4-BE49-F238E27FC236}">
                <a16:creationId xmlns:a16="http://schemas.microsoft.com/office/drawing/2014/main" id="{61D84271-EB8A-81BD-F1F2-9BEC4BFF9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0" b="86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457FF7-B440-BBF6-A248-59BECDA0C9F6}"/>
              </a:ext>
            </a:extLst>
          </p:cNvPr>
          <p:cNvSpPr txBox="1"/>
          <p:nvPr/>
        </p:nvSpPr>
        <p:spPr>
          <a:xfrm>
            <a:off x="10310948" y="6357257"/>
            <a:ext cx="18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1" err="1">
                <a:solidFill>
                  <a:schemeClr val="bg1"/>
                </a:solidFill>
                <a:effectLst/>
                <a:latin typeface="+mj-lt"/>
              </a:rPr>
              <a:t>Ophrys</a:t>
            </a:r>
            <a:r>
              <a:rPr lang="en-GB" b="0" i="1">
                <a:solidFill>
                  <a:schemeClr val="bg1"/>
                </a:solidFill>
                <a:effectLst/>
                <a:latin typeface="+mj-lt"/>
              </a:rPr>
              <a:t> speculum</a:t>
            </a:r>
          </a:p>
        </p:txBody>
      </p:sp>
    </p:spTree>
    <p:extLst>
      <p:ext uri="{BB962C8B-B14F-4D97-AF65-F5344CB8AC3E}">
        <p14:creationId xmlns:p14="http://schemas.microsoft.com/office/powerpoint/2010/main" val="49624384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2CE10-CCAC-663C-81B0-C39BBFC0F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62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52A76E-6AA7-F11C-C05D-A9C77A1D4F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7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7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38A703-DFBF-C7DB-FE3E-536BD338E6C3}"/>
              </a:ext>
            </a:extLst>
          </p:cNvPr>
          <p:cNvSpPr txBox="1"/>
          <p:nvPr/>
        </p:nvSpPr>
        <p:spPr>
          <a:xfrm>
            <a:off x="640080" y="5576887"/>
            <a:ext cx="10911840" cy="640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l-GR" sz="3200" dirty="0" err="1">
                <a:latin typeface="+mj-lt"/>
                <a:ea typeface="+mj-ea"/>
                <a:cs typeface="+mj-cs"/>
              </a:rPr>
              <a:t>Μεταδεδομένα</a:t>
            </a:r>
            <a:r>
              <a:rPr lang="el-GR" sz="3200" dirty="0">
                <a:latin typeface="+mj-lt"/>
                <a:ea typeface="+mj-ea"/>
                <a:cs typeface="+mj-cs"/>
              </a:rPr>
              <a:t> σε μορφή </a:t>
            </a:r>
            <a:r>
              <a:rPr lang="el-GR" sz="3200" dirty="0" err="1">
                <a:latin typeface="+mj-lt"/>
                <a:ea typeface="+mj-ea"/>
                <a:cs typeface="+mj-cs"/>
              </a:rPr>
              <a:t>σημειωματαρίου</a:t>
            </a:r>
            <a:endParaRPr lang="en-US" sz="3200" dirty="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04CB4-B313-D888-C2D8-516EE0F92C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7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569585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9F1AE-EFB2-772F-C101-FD09CDD4B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11"/>
          <a:stretch/>
        </p:blipFill>
        <p:spPr>
          <a:xfrm>
            <a:off x="213218" y="372384"/>
            <a:ext cx="6331515" cy="293687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A5598BD-29A7-A729-5A0D-0A6D0820A3AD}"/>
              </a:ext>
            </a:extLst>
          </p:cNvPr>
          <p:cNvSpPr/>
          <p:nvPr/>
        </p:nvSpPr>
        <p:spPr>
          <a:xfrm>
            <a:off x="2416122" y="288345"/>
            <a:ext cx="1382486" cy="4680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C36C5-0AA5-06E6-1438-B698785DF386}"/>
              </a:ext>
            </a:extLst>
          </p:cNvPr>
          <p:cNvSpPr txBox="1"/>
          <p:nvPr/>
        </p:nvSpPr>
        <p:spPr>
          <a:xfrm>
            <a:off x="4136065" y="356592"/>
            <a:ext cx="174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>
                <a:highlight>
                  <a:srgbClr val="FFFF00"/>
                </a:highlight>
              </a:rPr>
              <a:t>Rich Text Format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4F22E-6D2E-27E7-7F4C-FBDBC4407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563" y="3372752"/>
            <a:ext cx="7772400" cy="312865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2786E0C-645B-7E7E-2213-17AB392F5FD8}"/>
              </a:ext>
            </a:extLst>
          </p:cNvPr>
          <p:cNvSpPr/>
          <p:nvPr/>
        </p:nvSpPr>
        <p:spPr>
          <a:xfrm>
            <a:off x="7704047" y="5352987"/>
            <a:ext cx="1382486" cy="4680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B0AA3D-0B61-99D8-F161-C931C40AA150}"/>
              </a:ext>
            </a:extLst>
          </p:cNvPr>
          <p:cNvSpPr txBox="1"/>
          <p:nvPr/>
        </p:nvSpPr>
        <p:spPr>
          <a:xfrm>
            <a:off x="8584019" y="4951908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>
                <a:highlight>
                  <a:srgbClr val="FFFF00"/>
                </a:highlight>
              </a:rPr>
              <a:t>MarkDown file</a:t>
            </a:r>
          </a:p>
        </p:txBody>
      </p:sp>
    </p:spTree>
    <p:extLst>
      <p:ext uri="{BB962C8B-B14F-4D97-AF65-F5344CB8AC3E}">
        <p14:creationId xmlns:p14="http://schemas.microsoft.com/office/powerpoint/2010/main" val="4100894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B09FE-9940-A344-D949-C6BC4D257706}"/>
              </a:ext>
            </a:extLst>
          </p:cNvPr>
          <p:cNvSpPr txBox="1"/>
          <p:nvPr/>
        </p:nvSpPr>
        <p:spPr>
          <a:xfrm>
            <a:off x="2263866" y="2967335"/>
            <a:ext cx="7664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2400" b="1" dirty="0">
                <a:latin typeface="+mj-lt"/>
              </a:rPr>
              <a:t>Ο χειρότερος εχθρός μας, είναι μια παλιότερη εκδοχή μας</a:t>
            </a:r>
          </a:p>
        </p:txBody>
      </p:sp>
    </p:spTree>
    <p:extLst>
      <p:ext uri="{BB962C8B-B14F-4D97-AF65-F5344CB8AC3E}">
        <p14:creationId xmlns:p14="http://schemas.microsoft.com/office/powerpoint/2010/main" val="3117535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isorganised Cutlery Drawer - Organising a Messy Kitchen D… | Flickr">
            <a:extLst>
              <a:ext uri="{FF2B5EF4-FFF2-40B4-BE49-F238E27FC236}">
                <a16:creationId xmlns:a16="http://schemas.microsoft.com/office/drawing/2014/main" id="{D9BA2048-6ACC-BF4E-A603-4581BC724A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b="96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35937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144F225-78D8-B1D0-E512-E80473FE3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8650" y="236165"/>
            <a:ext cx="9474700" cy="63856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75D0E-9B4F-5E5D-5512-E5EDE9306A59}"/>
              </a:ext>
            </a:extLst>
          </p:cNvPr>
          <p:cNvSpPr txBox="1"/>
          <p:nvPr/>
        </p:nvSpPr>
        <p:spPr>
          <a:xfrm>
            <a:off x="6775269" y="662716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i="0" u="none" strike="noStrike">
                <a:solidFill>
                  <a:srgbClr val="000000"/>
                </a:solidFill>
                <a:effectLst/>
                <a:latin typeface="Helvetica" pitchFamily="2" charset="0"/>
              </a:rPr>
              <a:t>This image was created by </a:t>
            </a:r>
            <a:r>
              <a:rPr lang="en-GB" sz="900" b="0" i="0" u="none" strike="noStrike">
                <a:solidFill>
                  <a:srgbClr val="2F6FA7"/>
                </a:solidFill>
                <a:effectLst/>
                <a:latin typeface="Helvetica" pitchFamily="2" charset="0"/>
                <a:hlinkClick r:id="rId5"/>
              </a:rPr>
              <a:t>Scriberia</a:t>
            </a:r>
            <a:r>
              <a:rPr lang="en-GB" sz="900" b="0" i="0" u="none" strike="noStrike">
                <a:solidFill>
                  <a:srgbClr val="000000"/>
                </a:solidFill>
                <a:effectLst/>
                <a:latin typeface="Helvetica" pitchFamily="2" charset="0"/>
              </a:rPr>
              <a:t> for The Turing Way community and is used under a CC-BY licence.</a:t>
            </a:r>
            <a:endParaRPr lang="en-ES" sz="900"/>
          </a:p>
        </p:txBody>
      </p:sp>
    </p:spTree>
    <p:extLst>
      <p:ext uri="{BB962C8B-B14F-4D97-AF65-F5344CB8AC3E}">
        <p14:creationId xmlns:p14="http://schemas.microsoft.com/office/powerpoint/2010/main" val="2430799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0FE5F3-A3E1-11AA-1DBD-25D66D9D0E25}"/>
              </a:ext>
            </a:extLst>
          </p:cNvPr>
          <p:cNvSpPr/>
          <p:nvPr/>
        </p:nvSpPr>
        <p:spPr>
          <a:xfrm>
            <a:off x="4180365" y="1609056"/>
            <a:ext cx="4136067" cy="744279"/>
          </a:xfrm>
          <a:prstGeom prst="rect">
            <a:avLst/>
          </a:prstGeom>
          <a:solidFill>
            <a:srgbClr val="8EA4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bg1"/>
                </a:solidFill>
              </a:rPr>
              <a:t>Version control systems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8C1D7A-4F49-A6C7-4DF4-A0A75B5DAD9E}"/>
              </a:ext>
            </a:extLst>
          </p:cNvPr>
          <p:cNvSpPr/>
          <p:nvPr/>
        </p:nvSpPr>
        <p:spPr>
          <a:xfrm>
            <a:off x="3512288" y="3097616"/>
            <a:ext cx="5475768" cy="744279"/>
          </a:xfrm>
          <a:prstGeom prst="rect">
            <a:avLst/>
          </a:prstGeom>
          <a:solidFill>
            <a:srgbClr val="7B8D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‘</a:t>
            </a:r>
            <a:r>
              <a:rPr lang="en-ES" dirty="0">
                <a:solidFill>
                  <a:schemeClr val="bg1"/>
                </a:solidFill>
              </a:rPr>
              <a:t>Tidy data</a:t>
            </a:r>
            <a:r>
              <a:rPr lang="el-GR" dirty="0">
                <a:solidFill>
                  <a:schemeClr val="bg1"/>
                </a:solidFill>
              </a:rPr>
              <a:t>’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9B24AC-8C49-EB37-776D-9D9EF5C2C84E}"/>
              </a:ext>
            </a:extLst>
          </p:cNvPr>
          <p:cNvSpPr/>
          <p:nvPr/>
        </p:nvSpPr>
        <p:spPr>
          <a:xfrm>
            <a:off x="3831265" y="2353336"/>
            <a:ext cx="4816550" cy="744279"/>
          </a:xfrm>
          <a:prstGeom prst="rect">
            <a:avLst/>
          </a:prstGeom>
          <a:solidFill>
            <a:srgbClr val="8597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err="1">
                <a:solidFill>
                  <a:schemeClr val="bg1"/>
                </a:solidFill>
              </a:rPr>
              <a:t>Μεταδεδομένα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C12C3F-3C30-77F6-EAB7-D03ADF60E84B}"/>
              </a:ext>
            </a:extLst>
          </p:cNvPr>
          <p:cNvSpPr/>
          <p:nvPr/>
        </p:nvSpPr>
        <p:spPr>
          <a:xfrm>
            <a:off x="2980660" y="3841896"/>
            <a:ext cx="6496493" cy="744279"/>
          </a:xfrm>
          <a:prstGeom prst="rect">
            <a:avLst/>
          </a:prstGeom>
          <a:solidFill>
            <a:srgbClr val="6B7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Ονοματολογία αρχείων και φακέλων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9EE111-954C-BE87-985E-8D7BE840B99F}"/>
              </a:ext>
            </a:extLst>
          </p:cNvPr>
          <p:cNvSpPr/>
          <p:nvPr/>
        </p:nvSpPr>
        <p:spPr>
          <a:xfrm>
            <a:off x="2491563" y="4586176"/>
            <a:ext cx="7517218" cy="74427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Δομή φακέλων  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63F3E2-D9AF-D6C3-FB56-53769D910C6D}"/>
              </a:ext>
            </a:extLst>
          </p:cNvPr>
          <p:cNvSpPr/>
          <p:nvPr/>
        </p:nvSpPr>
        <p:spPr>
          <a:xfrm>
            <a:off x="2064488" y="5330456"/>
            <a:ext cx="8367823" cy="74427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Συστήματα αρχείων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0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2005B4-ED7F-0235-76CC-E1979A9886AC}"/>
              </a:ext>
            </a:extLst>
          </p:cNvPr>
          <p:cNvSpPr txBox="1"/>
          <p:nvPr/>
        </p:nvSpPr>
        <p:spPr>
          <a:xfrm>
            <a:off x="383059" y="321276"/>
            <a:ext cx="50883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Version control systems</a:t>
            </a:r>
            <a:endParaRPr lang="en-E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69DF90-2104-87D7-AFD7-5CB598100768}"/>
              </a:ext>
            </a:extLst>
          </p:cNvPr>
          <p:cNvCxnSpPr>
            <a:cxnSpLocks/>
          </p:cNvCxnSpPr>
          <p:nvPr/>
        </p:nvCxnSpPr>
        <p:spPr>
          <a:xfrm flipV="1">
            <a:off x="482559" y="1029162"/>
            <a:ext cx="4862327" cy="123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9CBFD1-B714-6B61-4C6C-099D43B2B92C}"/>
              </a:ext>
            </a:extLst>
          </p:cNvPr>
          <p:cNvSpPr txBox="1"/>
          <p:nvPr/>
        </p:nvSpPr>
        <p:spPr>
          <a:xfrm>
            <a:off x="482559" y="1119710"/>
            <a:ext cx="91358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Εντός ενός συστήματος ελέγχου εκδόσεων πρακτικά ορίζετε το </a:t>
            </a:r>
            <a:r>
              <a:rPr lang="en-GB" dirty="0">
                <a:latin typeface="+mj-lt"/>
              </a:rPr>
              <a:t>WD </a:t>
            </a:r>
            <a:r>
              <a:rPr lang="el-GR" dirty="0">
                <a:latin typeface="+mj-lt"/>
              </a:rPr>
              <a:t>σε έναν απομακρυσμένο </a:t>
            </a:r>
            <a:br>
              <a:rPr lang="el-GR" dirty="0">
                <a:latin typeface="+mj-lt"/>
              </a:rPr>
            </a:br>
            <a:r>
              <a:rPr lang="el-GR" dirty="0">
                <a:latin typeface="+mj-lt"/>
              </a:rPr>
              <a:t>διακομιστή που διατηρεί αρχείο για κάθε αλλαγή που συμβαίνει.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l-G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Κάθε αλλαγή στο αρχείο αποτελεί μια νέα έκδοση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Ανά πάσα στιγμή μπορείτε να επιστρέψετε σε προηγούμενη έκδοση</a:t>
            </a:r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Αρκετά βολικό για συνεργασία μεγάλων ομάδων</a:t>
            </a:r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dirty="0">
                <a:latin typeface="+mj-lt"/>
              </a:rPr>
              <a:t>‘Υποχρεωτικό’ για όσους εργάζονται με κώδικα</a:t>
            </a:r>
            <a:r>
              <a:rPr lang="en-ES" dirty="0">
                <a:latin typeface="+mj-lt"/>
              </a:rPr>
              <a:t> (r, python, julia, html)</a:t>
            </a:r>
          </a:p>
        </p:txBody>
      </p:sp>
      <p:pic>
        <p:nvPicPr>
          <p:cNvPr id="6146" name="Picture 2" descr="Introduction To Git Version Control Workflow | Build5Nines">
            <a:extLst>
              <a:ext uri="{FF2B5EF4-FFF2-40B4-BE49-F238E27FC236}">
                <a16:creationId xmlns:a16="http://schemas.microsoft.com/office/drawing/2014/main" id="{87D0FCB5-FF19-4260-CBFC-BFBF7F0F7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8"/>
          <a:stretch/>
        </p:blipFill>
        <p:spPr bwMode="auto">
          <a:xfrm>
            <a:off x="1573207" y="3982032"/>
            <a:ext cx="9045585" cy="271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810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537E28-CB40-D2A7-8AB3-DF82B46F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3" y="611839"/>
            <a:ext cx="8048897" cy="1329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22A52-4287-FD4C-EF80-D8069116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2439" y="550879"/>
            <a:ext cx="2936265" cy="5756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B4FD2B-F80A-7DC3-2FEB-3C8E8F4A8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2" y="2252186"/>
            <a:ext cx="8048897" cy="881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C5E560-6B86-8D5A-5F3E-3693BF6D5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90" y="3287317"/>
            <a:ext cx="7772400" cy="341392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047B013-D9B2-7DD6-92D2-4E3DCEE7C973}"/>
              </a:ext>
            </a:extLst>
          </p:cNvPr>
          <p:cNvSpPr/>
          <p:nvPr/>
        </p:nvSpPr>
        <p:spPr>
          <a:xfrm>
            <a:off x="6836229" y="794657"/>
            <a:ext cx="391885" cy="3483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132ABBD-92EB-98AA-D295-26E5D0C723E7}"/>
              </a:ext>
            </a:extLst>
          </p:cNvPr>
          <p:cNvSpPr/>
          <p:nvPr/>
        </p:nvSpPr>
        <p:spPr>
          <a:xfrm>
            <a:off x="4604657" y="2710543"/>
            <a:ext cx="1045029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6008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55DB9B-170D-FA9B-DBF7-684EA9444B1E}"/>
              </a:ext>
            </a:extLst>
          </p:cNvPr>
          <p:cNvSpPr txBox="1"/>
          <p:nvPr/>
        </p:nvSpPr>
        <p:spPr>
          <a:xfrm>
            <a:off x="383059" y="321276"/>
            <a:ext cx="50866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Εκεί που όλα ξεκίνησαν</a:t>
            </a:r>
            <a:endParaRPr lang="en-E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7BEE7B-FB6D-4132-9CDA-83AF089EFCE9}"/>
              </a:ext>
            </a:extLst>
          </p:cNvPr>
          <p:cNvCxnSpPr>
            <a:cxnSpLocks/>
          </p:cNvCxnSpPr>
          <p:nvPr/>
        </p:nvCxnSpPr>
        <p:spPr>
          <a:xfrm flipV="1">
            <a:off x="501611" y="1033362"/>
            <a:ext cx="4857198" cy="114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3D7E1DD-A80D-6B10-6EBC-ECC1186B5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11" y="1535029"/>
            <a:ext cx="6142136" cy="4606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90D62-7FCA-366F-FE9F-C4E14BF9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489" y="328431"/>
            <a:ext cx="4359900" cy="58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2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Repositories">
            <a:extLst>
              <a:ext uri="{FF2B5EF4-FFF2-40B4-BE49-F238E27FC236}">
                <a16:creationId xmlns:a16="http://schemas.microsoft.com/office/drawing/2014/main" id="{331F4E45-050E-D500-D926-16A67EA3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30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6" descr="New Ebola outbreak declared in the Democratic Republic of Congo | | UN News">
            <a:extLst>
              <a:ext uri="{FF2B5EF4-FFF2-40B4-BE49-F238E27FC236}">
                <a16:creationId xmlns:a16="http://schemas.microsoft.com/office/drawing/2014/main" id="{055BD5DC-2A90-0D00-0ACA-69F5373975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3" r="18683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91776D5-A0B9-92DA-32A8-BD26248FBA26}"/>
              </a:ext>
            </a:extLst>
          </p:cNvPr>
          <p:cNvGrpSpPr/>
          <p:nvPr/>
        </p:nvGrpSpPr>
        <p:grpSpPr>
          <a:xfrm>
            <a:off x="572553" y="249444"/>
            <a:ext cx="2401653" cy="6639154"/>
            <a:chOff x="572553" y="249444"/>
            <a:chExt cx="2401653" cy="663915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AC05EB7-E756-3D03-581D-426596E9F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894" t="2527" r="21607"/>
            <a:stretch/>
          </p:blipFill>
          <p:spPr>
            <a:xfrm>
              <a:off x="572553" y="249444"/>
              <a:ext cx="2401653" cy="2508193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6A9493F-9C05-4A45-B8D9-5BA79AFE7FE3}"/>
                </a:ext>
              </a:extLst>
            </p:cNvPr>
            <p:cNvGrpSpPr/>
            <p:nvPr/>
          </p:nvGrpSpPr>
          <p:grpSpPr>
            <a:xfrm>
              <a:off x="757393" y="2822416"/>
              <a:ext cx="2024864" cy="4066182"/>
              <a:chOff x="983063" y="2822416"/>
              <a:chExt cx="2148433" cy="431432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AB33D81-8545-B43B-C8EE-5026E97F0FC8}"/>
                  </a:ext>
                </a:extLst>
              </p:cNvPr>
              <p:cNvSpPr txBox="1"/>
              <p:nvPr/>
            </p:nvSpPr>
            <p:spPr>
              <a:xfrm>
                <a:off x="1286217" y="2822416"/>
                <a:ext cx="15496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Caitlin Rivers</a:t>
                </a:r>
                <a:endParaRPr kumimoji="0" lang="en-001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Arrow: Down 27">
                <a:extLst>
                  <a:ext uri="{FF2B5EF4-FFF2-40B4-BE49-F238E27FC236}">
                    <a16:creationId xmlns:a16="http://schemas.microsoft.com/office/drawing/2014/main" id="{1AA46E46-EDAF-9EB9-EF70-37D24AD55C18}"/>
                  </a:ext>
                </a:extLst>
              </p:cNvPr>
              <p:cNvSpPr/>
              <p:nvPr/>
            </p:nvSpPr>
            <p:spPr>
              <a:xfrm>
                <a:off x="1916671" y="3272589"/>
                <a:ext cx="288758" cy="547068"/>
              </a:xfrm>
              <a:prstGeom prst="down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001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661DA1-9C45-58CC-610F-FDBD11CB9C7F}"/>
                  </a:ext>
                </a:extLst>
              </p:cNvPr>
              <p:cNvSpPr txBox="1"/>
              <p:nvPr/>
            </p:nvSpPr>
            <p:spPr>
              <a:xfrm>
                <a:off x="1187052" y="3884586"/>
                <a:ext cx="1747999" cy="881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Επιδημιολογικά δεδομένα </a:t>
                </a:r>
                <a:r>
                  <a:rPr kumimoji="0" lang="el-G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υπο</a:t>
                </a:r>
                <a:r>
                  <a:rPr kumimoji="0" lang="el-G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την μορφή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pdf</a:t>
                </a:r>
                <a:endParaRPr kumimoji="0" lang="en-001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BD41765-BBF1-62C6-061F-87745632A8D5}"/>
                  </a:ext>
                </a:extLst>
              </p:cNvPr>
              <p:cNvSpPr txBox="1"/>
              <p:nvPr/>
            </p:nvSpPr>
            <p:spPr>
              <a:xfrm>
                <a:off x="1104122" y="5527866"/>
                <a:ext cx="1890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dirty="0">
                    <a:solidFill>
                      <a:prstClr val="white"/>
                    </a:solidFill>
                    <a:latin typeface="Calibri" panose="020F0502020204030204"/>
                  </a:rPr>
                  <a:t>Excel</a:t>
                </a:r>
                <a:r>
                  <a:rPr lang="el-GR" sz="1600" dirty="0">
                    <a:solidFill>
                      <a:prstClr val="white"/>
                    </a:solidFill>
                    <a:latin typeface="Calibri" panose="020F0502020204030204"/>
                  </a:rPr>
                  <a:t> αρχείο</a:t>
                </a:r>
                <a:endParaRPr kumimoji="0" lang="en-001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8C3C7AC7-04FC-E5F9-5D59-829005D310AB}"/>
                  </a:ext>
                </a:extLst>
              </p:cNvPr>
              <p:cNvSpPr/>
              <p:nvPr/>
            </p:nvSpPr>
            <p:spPr>
              <a:xfrm>
                <a:off x="1905017" y="4884948"/>
                <a:ext cx="288758" cy="547068"/>
              </a:xfrm>
              <a:prstGeom prst="down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001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2E7473F-2CFF-DA46-02C2-2A80CC963DDF}"/>
                  </a:ext>
                </a:extLst>
              </p:cNvPr>
              <p:cNvSpPr/>
              <p:nvPr/>
            </p:nvSpPr>
            <p:spPr>
              <a:xfrm>
                <a:off x="1910505" y="6015851"/>
                <a:ext cx="288758" cy="547068"/>
              </a:xfrm>
              <a:prstGeom prst="down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001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F653732-31C9-92EB-8E7B-96EDA89A9838}"/>
                  </a:ext>
                </a:extLst>
              </p:cNvPr>
              <p:cNvSpPr txBox="1"/>
              <p:nvPr/>
            </p:nvSpPr>
            <p:spPr>
              <a:xfrm>
                <a:off x="983063" y="6516278"/>
                <a:ext cx="2148433" cy="620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l-GR" sz="1600" dirty="0">
                    <a:solidFill>
                      <a:prstClr val="white"/>
                    </a:solidFill>
                    <a:latin typeface="Calibri" panose="020F0502020204030204"/>
                  </a:rPr>
                  <a:t>Δημοσίευση στο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GitHub</a:t>
                </a:r>
                <a:endParaRPr kumimoji="0" lang="en-001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C3C02C4-B4DA-9DD2-C20E-FB81F796BE0A}"/>
              </a:ext>
            </a:extLst>
          </p:cNvPr>
          <p:cNvSpPr txBox="1"/>
          <p:nvPr/>
        </p:nvSpPr>
        <p:spPr>
          <a:xfrm>
            <a:off x="4690426" y="6552116"/>
            <a:ext cx="7373622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Perkel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J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 Democratic databases: science on GitHub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. 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Nature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 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538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</a:rPr>
              <a:t>, 127–128 (2016).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-apple-system"/>
                <a:ea typeface="+mn-ea"/>
                <a:cs typeface="+mn-cs"/>
                <a:hlinkClick r:id="rId6"/>
              </a:rPr>
              <a:t>https://doi.org/10.1038/538127a</a:t>
            </a:r>
            <a:endParaRPr kumimoji="0" lang="en-001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8542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31E4355-9727-C455-0D50-6A42542FA46B}"/>
              </a:ext>
            </a:extLst>
          </p:cNvPr>
          <p:cNvSpPr txBox="1"/>
          <p:nvPr/>
        </p:nvSpPr>
        <p:spPr>
          <a:xfrm>
            <a:off x="383059" y="321276"/>
            <a:ext cx="3578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What is GitHub?</a:t>
            </a:r>
            <a:endParaRPr lang="en-ES" sz="4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53F606-3D6E-47FE-21B4-285A3215F577}"/>
              </a:ext>
            </a:extLst>
          </p:cNvPr>
          <p:cNvCxnSpPr>
            <a:cxnSpLocks/>
          </p:cNvCxnSpPr>
          <p:nvPr/>
        </p:nvCxnSpPr>
        <p:spPr>
          <a:xfrm flipV="1">
            <a:off x="482559" y="1029162"/>
            <a:ext cx="3291999" cy="123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1BE12B-2B93-A3D0-CDF3-AAC33B0DFDE1}"/>
              </a:ext>
            </a:extLst>
          </p:cNvPr>
          <p:cNvSpPr txBox="1"/>
          <p:nvPr/>
        </p:nvSpPr>
        <p:spPr>
          <a:xfrm>
            <a:off x="3139325" y="1349320"/>
            <a:ext cx="5913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 b="1">
                <a:latin typeface="+mj-lt"/>
              </a:rPr>
              <a:t>GitHub (desktop) for git , is what what Rstudio is for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AEAA16-A213-B19C-6A35-E80247FA0EA0}"/>
              </a:ext>
            </a:extLst>
          </p:cNvPr>
          <p:cNvSpPr txBox="1"/>
          <p:nvPr/>
        </p:nvSpPr>
        <p:spPr>
          <a:xfrm>
            <a:off x="2202434" y="1749430"/>
            <a:ext cx="77871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>
                <a:latin typeface="+mj-lt"/>
              </a:rPr>
              <a:t>Allows simple colloboration trough git environemt with graphical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>
                <a:latin typeface="+mj-lt"/>
              </a:rPr>
              <a:t>Its free (with </a:t>
            </a:r>
            <a:r>
              <a:rPr lang="en-ES" b="1">
                <a:latin typeface="+mj-lt"/>
              </a:rPr>
              <a:t>optional</a:t>
            </a:r>
            <a:r>
              <a:rPr lang="en-ES">
                <a:latin typeface="+mj-lt"/>
              </a:rPr>
              <a:t> premium services)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>
                <a:latin typeface="+mj-lt"/>
              </a:rPr>
              <a:t>Plenty of (free) benefits and goodies for academic personal and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>
              <a:latin typeface="+mj-lt"/>
            </a:endParaRPr>
          </a:p>
        </p:txBody>
      </p:sp>
      <p:pic>
        <p:nvPicPr>
          <p:cNvPr id="1026" name="Picture 2" descr="Modern Version Control With Git — Smashing Magazine">
            <a:extLst>
              <a:ext uri="{FF2B5EF4-FFF2-40B4-BE49-F238E27FC236}">
                <a16:creationId xmlns:a16="http://schemas.microsoft.com/office/drawing/2014/main" id="{E213DDE9-EA29-AFB0-A40A-C67167F9E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7" y="3257534"/>
            <a:ext cx="5049727" cy="287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FD0ED3-0A42-4388-40B6-547E709D5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480" y="3257535"/>
            <a:ext cx="6548983" cy="2876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49B668-56D2-E218-F18E-ABA08CE3CF30}"/>
              </a:ext>
            </a:extLst>
          </p:cNvPr>
          <p:cNvSpPr txBox="1"/>
          <p:nvPr/>
        </p:nvSpPr>
        <p:spPr>
          <a:xfrm>
            <a:off x="2470643" y="6123461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git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8E9AD8-CE5F-B3C9-0675-1B1B1B036C4C}"/>
              </a:ext>
            </a:extLst>
          </p:cNvPr>
          <p:cNvSpPr txBox="1"/>
          <p:nvPr/>
        </p:nvSpPr>
        <p:spPr>
          <a:xfrm>
            <a:off x="7935161" y="6134094"/>
            <a:ext cx="164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/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9743166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BC0541-D355-9F43-C1A4-63B267C4305B}"/>
              </a:ext>
            </a:extLst>
          </p:cNvPr>
          <p:cNvSpPr txBox="1"/>
          <p:nvPr/>
        </p:nvSpPr>
        <p:spPr>
          <a:xfrm>
            <a:off x="383059" y="321276"/>
            <a:ext cx="4212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Create and account</a:t>
            </a:r>
            <a:endParaRPr lang="en-ES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FBDFFA-1D5B-CCEC-C05D-B9B45AD44521}"/>
              </a:ext>
            </a:extLst>
          </p:cNvPr>
          <p:cNvCxnSpPr>
            <a:cxnSpLocks/>
          </p:cNvCxnSpPr>
          <p:nvPr/>
        </p:nvCxnSpPr>
        <p:spPr>
          <a:xfrm flipV="1">
            <a:off x="482559" y="1029162"/>
            <a:ext cx="4014137" cy="123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687D6AE-98B6-C995-AD6C-513724E7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" y="1542930"/>
            <a:ext cx="6086712" cy="4993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5B590-BF38-3880-DF3F-B0AE71060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288" y="1041544"/>
            <a:ext cx="6086712" cy="499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23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BB2114-D5E3-8A93-AFD5-FE5A69DD0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48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66928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C1BCE0-B309-7B9B-E32E-3E676280F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22"/>
          <a:stretch/>
        </p:blipFill>
        <p:spPr>
          <a:xfrm>
            <a:off x="0" y="0"/>
            <a:ext cx="12214924" cy="685800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5E531EA-3B36-1B0A-A83A-A78212E33E24}"/>
              </a:ext>
            </a:extLst>
          </p:cNvPr>
          <p:cNvSpPr/>
          <p:nvPr/>
        </p:nvSpPr>
        <p:spPr>
          <a:xfrm>
            <a:off x="0" y="276598"/>
            <a:ext cx="2302136" cy="438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2C66A-BF90-891A-CC90-814ADB5F75C1}"/>
              </a:ext>
            </a:extLst>
          </p:cNvPr>
          <p:cNvSpPr txBox="1"/>
          <p:nvPr/>
        </p:nvSpPr>
        <p:spPr>
          <a:xfrm>
            <a:off x="2527427" y="53788"/>
            <a:ext cx="324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FF0000"/>
                </a:highlight>
              </a:rPr>
              <a:t>Repository stands for WD or </a:t>
            </a:r>
            <a:r>
              <a:rPr lang="en-GB" dirty="0">
                <a:highlight>
                  <a:srgbClr val="FF0000"/>
                </a:highlight>
              </a:rPr>
              <a:t>t</a:t>
            </a:r>
            <a:r>
              <a:rPr lang="en-ES" dirty="0">
                <a:highlight>
                  <a:srgbClr val="FF0000"/>
                </a:highlight>
              </a:rPr>
              <a:t>he </a:t>
            </a:r>
            <a:br>
              <a:rPr lang="en-ES" dirty="0">
                <a:highlight>
                  <a:srgbClr val="FF0000"/>
                </a:highlight>
              </a:rPr>
            </a:br>
            <a:r>
              <a:rPr lang="en-ES" dirty="0">
                <a:highlight>
                  <a:srgbClr val="FF0000"/>
                </a:highlight>
              </a:rPr>
              <a:t>project you are working 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326C16-D03A-89C7-523B-C72C995829C1}"/>
              </a:ext>
            </a:extLst>
          </p:cNvPr>
          <p:cNvSpPr/>
          <p:nvPr/>
        </p:nvSpPr>
        <p:spPr>
          <a:xfrm>
            <a:off x="48829" y="753035"/>
            <a:ext cx="3883511" cy="404400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7A18C-49D9-656E-5B4E-C844F66149CE}"/>
              </a:ext>
            </a:extLst>
          </p:cNvPr>
          <p:cNvSpPr txBox="1"/>
          <p:nvPr/>
        </p:nvSpPr>
        <p:spPr>
          <a:xfrm>
            <a:off x="219135" y="2775909"/>
            <a:ext cx="34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FFFF00"/>
                </a:highlight>
              </a:rPr>
              <a:t>If changes occure, will appear here</a:t>
            </a:r>
            <a:br>
              <a:rPr lang="en-ES" dirty="0">
                <a:highlight>
                  <a:srgbClr val="FFFF00"/>
                </a:highlight>
              </a:rPr>
            </a:br>
            <a:r>
              <a:rPr lang="en-ES" dirty="0">
                <a:highlight>
                  <a:srgbClr val="FFFF00"/>
                </a:highlight>
              </a:rPr>
              <a:t>(i.e. add or delete a file)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DD1B3F-A51C-5F3A-B031-C9C887ACD546}"/>
              </a:ext>
            </a:extLst>
          </p:cNvPr>
          <p:cNvSpPr/>
          <p:nvPr/>
        </p:nvSpPr>
        <p:spPr>
          <a:xfrm>
            <a:off x="48829" y="4851699"/>
            <a:ext cx="3883510" cy="1968214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>
              <a:highlight>
                <a:srgbClr val="00FF0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0ADCC-70BE-47A4-42EE-A502BC41F827}"/>
              </a:ext>
            </a:extLst>
          </p:cNvPr>
          <p:cNvSpPr txBox="1"/>
          <p:nvPr/>
        </p:nvSpPr>
        <p:spPr>
          <a:xfrm>
            <a:off x="47173" y="5273476"/>
            <a:ext cx="38851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00FF00"/>
                </a:highlight>
              </a:rPr>
              <a:t>Once you change something you are </a:t>
            </a:r>
            <a:br>
              <a:rPr lang="en-ES" dirty="0">
                <a:highlight>
                  <a:srgbClr val="00FF00"/>
                </a:highlight>
              </a:rPr>
            </a:br>
            <a:r>
              <a:rPr lang="en-ES" dirty="0">
                <a:highlight>
                  <a:srgbClr val="00FF00"/>
                </a:highlight>
              </a:rPr>
              <a:t>obligaded to provide a summary before</a:t>
            </a:r>
          </a:p>
          <a:p>
            <a:r>
              <a:rPr lang="en-ES" dirty="0">
                <a:highlight>
                  <a:srgbClr val="00FF00"/>
                </a:highlight>
              </a:rPr>
              <a:t> uploading</a:t>
            </a:r>
          </a:p>
        </p:txBody>
      </p:sp>
    </p:spTree>
    <p:extLst>
      <p:ext uri="{BB962C8B-B14F-4D97-AF65-F5344CB8AC3E}">
        <p14:creationId xmlns:p14="http://schemas.microsoft.com/office/powerpoint/2010/main" val="40956182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79F176-BC58-2F37-4265-3ECDFDC39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17EE425-163A-961F-291F-73A70ABBC07F}"/>
              </a:ext>
            </a:extLst>
          </p:cNvPr>
          <p:cNvSpPr/>
          <p:nvPr/>
        </p:nvSpPr>
        <p:spPr>
          <a:xfrm>
            <a:off x="0" y="276598"/>
            <a:ext cx="2302136" cy="4383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11BDE-0123-CB38-666D-FCDC6AC0F1BB}"/>
              </a:ext>
            </a:extLst>
          </p:cNvPr>
          <p:cNvSpPr txBox="1"/>
          <p:nvPr/>
        </p:nvSpPr>
        <p:spPr>
          <a:xfrm>
            <a:off x="3097582" y="172607"/>
            <a:ext cx="3307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0000"/>
                </a:highlight>
              </a:rPr>
              <a:t>You are allowed to have</a:t>
            </a:r>
          </a:p>
          <a:p>
            <a:r>
              <a:rPr lang="en-US" dirty="0">
                <a:highlight>
                  <a:srgbClr val="FF0000"/>
                </a:highlight>
              </a:rPr>
              <a:t> as many repositories as you wish</a:t>
            </a:r>
            <a:endParaRPr lang="en-ES" dirty="0">
              <a:highlight>
                <a:srgbClr val="FF0000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74AB41-6722-9720-CFE3-2FC3005F00A3}"/>
              </a:ext>
            </a:extLst>
          </p:cNvPr>
          <p:cNvSpPr/>
          <p:nvPr/>
        </p:nvSpPr>
        <p:spPr>
          <a:xfrm>
            <a:off x="0" y="1301675"/>
            <a:ext cx="3905026" cy="4335332"/>
          </a:xfrm>
          <a:prstGeom prst="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B78F13-997C-3400-1CCD-316114E8E15A}"/>
              </a:ext>
            </a:extLst>
          </p:cNvPr>
          <p:cNvSpPr txBox="1"/>
          <p:nvPr/>
        </p:nvSpPr>
        <p:spPr>
          <a:xfrm>
            <a:off x="233196" y="5750412"/>
            <a:ext cx="3438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C0C0C0"/>
                </a:highlight>
              </a:rPr>
              <a:t>For example, once for each project</a:t>
            </a:r>
          </a:p>
        </p:txBody>
      </p:sp>
    </p:spTree>
    <p:extLst>
      <p:ext uri="{BB962C8B-B14F-4D97-AF65-F5344CB8AC3E}">
        <p14:creationId xmlns:p14="http://schemas.microsoft.com/office/powerpoint/2010/main" val="2278296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C2841F-B92F-D14C-0CE0-136BACA09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460" y="1305833"/>
            <a:ext cx="7772400" cy="5037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0DF0C3-23C5-CD1D-2B7B-44F17FA95EF2}"/>
              </a:ext>
            </a:extLst>
          </p:cNvPr>
          <p:cNvSpPr txBox="1"/>
          <p:nvPr/>
        </p:nvSpPr>
        <p:spPr>
          <a:xfrm>
            <a:off x="383059" y="321276"/>
            <a:ext cx="4606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What is a repository?</a:t>
            </a:r>
            <a:endParaRPr lang="en-ES" sz="4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34201-B1FE-7B1A-2B2B-E68F6ADEE805}"/>
              </a:ext>
            </a:extLst>
          </p:cNvPr>
          <p:cNvCxnSpPr>
            <a:cxnSpLocks/>
          </p:cNvCxnSpPr>
          <p:nvPr/>
        </p:nvCxnSpPr>
        <p:spPr>
          <a:xfrm flipV="1">
            <a:off x="482559" y="1029162"/>
            <a:ext cx="4398360" cy="123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15B4FD8-98B9-0EFE-012F-2391C5B38E89}"/>
              </a:ext>
            </a:extLst>
          </p:cNvPr>
          <p:cNvSpPr txBox="1"/>
          <p:nvPr/>
        </p:nvSpPr>
        <p:spPr>
          <a:xfrm>
            <a:off x="0" y="1337649"/>
            <a:ext cx="4005905" cy="2819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A repository is a working directory</a:t>
            </a:r>
            <a:br>
              <a:rPr lang="en-ES" dirty="0">
                <a:latin typeface="+mj-lt"/>
              </a:rPr>
            </a:br>
            <a:r>
              <a:rPr lang="en-ES" dirty="0">
                <a:latin typeface="+mj-lt"/>
              </a:rPr>
              <a:t>either in your computer or remotely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In case you are working with a remote</a:t>
            </a:r>
            <a:br>
              <a:rPr lang="en-ES" dirty="0">
                <a:latin typeface="+mj-lt"/>
              </a:rPr>
            </a:br>
            <a:r>
              <a:rPr lang="en-ES" dirty="0">
                <a:latin typeface="+mj-lt"/>
              </a:rPr>
              <a:t>repository, you just have a copy of </a:t>
            </a:r>
            <a:br>
              <a:rPr lang="en-ES" dirty="0">
                <a:latin typeface="+mj-lt"/>
              </a:rPr>
            </a:br>
            <a:r>
              <a:rPr lang="en-ES" dirty="0">
                <a:latin typeface="+mj-lt"/>
              </a:rPr>
              <a:t>the latest available version in you </a:t>
            </a:r>
            <a:br>
              <a:rPr lang="en-ES" dirty="0">
                <a:latin typeface="+mj-lt"/>
              </a:rPr>
            </a:br>
            <a:r>
              <a:rPr lang="en-ES" dirty="0">
                <a:latin typeface="+mj-lt"/>
              </a:rPr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3229999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80D63D-4248-2236-9213-F012A91B6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41"/>
          <a:stretch/>
        </p:blipFill>
        <p:spPr>
          <a:xfrm>
            <a:off x="6178" y="0"/>
            <a:ext cx="1218582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A453A95-77F6-1F93-67E0-8DAD81DEC085}"/>
              </a:ext>
            </a:extLst>
          </p:cNvPr>
          <p:cNvSpPr/>
          <p:nvPr/>
        </p:nvSpPr>
        <p:spPr>
          <a:xfrm>
            <a:off x="0" y="1075038"/>
            <a:ext cx="3892378" cy="379352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0ED062-841D-3BF2-106E-4C2062505A1A}"/>
              </a:ext>
            </a:extLst>
          </p:cNvPr>
          <p:cNvSpPr/>
          <p:nvPr/>
        </p:nvSpPr>
        <p:spPr>
          <a:xfrm>
            <a:off x="1313935" y="980302"/>
            <a:ext cx="1445741" cy="469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1EBB05-E422-C6F1-F89A-4661AC6F9246}"/>
              </a:ext>
            </a:extLst>
          </p:cNvPr>
          <p:cNvSpPr/>
          <p:nvPr/>
        </p:nvSpPr>
        <p:spPr>
          <a:xfrm>
            <a:off x="247135" y="691978"/>
            <a:ext cx="1445741" cy="4695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C11F6A-67D2-F932-239D-4A45A786C22E}"/>
              </a:ext>
            </a:extLst>
          </p:cNvPr>
          <p:cNvSpPr/>
          <p:nvPr/>
        </p:nvSpPr>
        <p:spPr>
          <a:xfrm>
            <a:off x="3476590" y="1274806"/>
            <a:ext cx="457200" cy="14436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A6DAE-5073-DB0A-8589-0DD8C0FBEAB9}"/>
              </a:ext>
            </a:extLst>
          </p:cNvPr>
          <p:cNvSpPr txBox="1"/>
          <p:nvPr/>
        </p:nvSpPr>
        <p:spPr>
          <a:xfrm>
            <a:off x="370703" y="3064476"/>
            <a:ext cx="3130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FFFF00"/>
                </a:highlight>
              </a:rPr>
              <a:t>Four files changed:</a:t>
            </a:r>
          </a:p>
          <a:p>
            <a:r>
              <a:rPr lang="en-ES" dirty="0">
                <a:highlight>
                  <a:srgbClr val="FFFF00"/>
                </a:highlight>
              </a:rPr>
              <a:t>- yellow stands for modification</a:t>
            </a:r>
          </a:p>
          <a:p>
            <a:r>
              <a:rPr lang="en-ES" dirty="0">
                <a:highlight>
                  <a:srgbClr val="FFFF00"/>
                </a:highlight>
              </a:rPr>
              <a:t>- green for addition</a:t>
            </a:r>
          </a:p>
          <a:p>
            <a:r>
              <a:rPr lang="en-ES" dirty="0">
                <a:highlight>
                  <a:srgbClr val="FFFF00"/>
                </a:highlight>
              </a:rPr>
              <a:t>- red for deletion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A63A2-96A2-F36A-5D25-836072CE83F4}"/>
              </a:ext>
            </a:extLst>
          </p:cNvPr>
          <p:cNvSpPr txBox="1"/>
          <p:nvPr/>
        </p:nvSpPr>
        <p:spPr>
          <a:xfrm>
            <a:off x="5511114" y="5263978"/>
            <a:ext cx="424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FF0000"/>
                </a:highlight>
              </a:rPr>
              <a:t>Line-by-line revision changes if file is binary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A835068-7B85-D1B5-A73E-B7727D0CC86D}"/>
              </a:ext>
            </a:extLst>
          </p:cNvPr>
          <p:cNvSpPr/>
          <p:nvPr/>
        </p:nvSpPr>
        <p:spPr>
          <a:xfrm rot="10800000">
            <a:off x="4996582" y="1827769"/>
            <a:ext cx="1779373" cy="7414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C0C8CDA-B257-EA45-5DDC-B393C41A3353}"/>
              </a:ext>
            </a:extLst>
          </p:cNvPr>
          <p:cNvSpPr/>
          <p:nvPr/>
        </p:nvSpPr>
        <p:spPr>
          <a:xfrm rot="10800000">
            <a:off x="7583263" y="2091379"/>
            <a:ext cx="1779373" cy="7414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36070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72E29B-2BE1-6457-4F35-0C6B6229E7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62C98A-8C86-0B73-2625-8850C980AC5D}"/>
              </a:ext>
            </a:extLst>
          </p:cNvPr>
          <p:cNvSpPr/>
          <p:nvPr/>
        </p:nvSpPr>
        <p:spPr>
          <a:xfrm>
            <a:off x="0" y="1631092"/>
            <a:ext cx="3892378" cy="39541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63226-0880-019B-09E5-67CE2F5D5511}"/>
              </a:ext>
            </a:extLst>
          </p:cNvPr>
          <p:cNvSpPr txBox="1"/>
          <p:nvPr/>
        </p:nvSpPr>
        <p:spPr>
          <a:xfrm>
            <a:off x="559495" y="2792626"/>
            <a:ext cx="277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L</a:t>
            </a:r>
            <a:r>
              <a:rPr lang="en-ES" dirty="0">
                <a:highlight>
                  <a:srgbClr val="FFFF00"/>
                </a:highlight>
              </a:rPr>
              <a:t>ets inspect the deleted file</a:t>
            </a:r>
          </a:p>
        </p:txBody>
      </p:sp>
    </p:spTree>
    <p:extLst>
      <p:ext uri="{BB962C8B-B14F-4D97-AF65-F5344CB8AC3E}">
        <p14:creationId xmlns:p14="http://schemas.microsoft.com/office/powerpoint/2010/main" val="1462190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3E0712-20BE-DD0D-03FF-B0DF480DF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6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7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439EA-E36B-7DF8-DF03-EB2359193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131A6A-F058-81C6-C847-28B875C637DB}"/>
              </a:ext>
            </a:extLst>
          </p:cNvPr>
          <p:cNvSpPr/>
          <p:nvPr/>
        </p:nvSpPr>
        <p:spPr>
          <a:xfrm>
            <a:off x="0" y="1940011"/>
            <a:ext cx="3892378" cy="39541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BE0382-3FBE-7B27-4214-BF20F3F5F865}"/>
              </a:ext>
            </a:extLst>
          </p:cNvPr>
          <p:cNvSpPr txBox="1"/>
          <p:nvPr/>
        </p:nvSpPr>
        <p:spPr>
          <a:xfrm>
            <a:off x="559495" y="2792626"/>
            <a:ext cx="265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What about the .pptx file?</a:t>
            </a:r>
            <a:endParaRPr lang="en-E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DDD34-4ED2-8FE4-BC64-0823A60E9401}"/>
              </a:ext>
            </a:extLst>
          </p:cNvPr>
          <p:cNvSpPr txBox="1"/>
          <p:nvPr/>
        </p:nvSpPr>
        <p:spPr>
          <a:xfrm>
            <a:off x="5523471" y="4672225"/>
            <a:ext cx="626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FFFF00"/>
                </a:highlight>
              </a:rPr>
              <a:t>This is a very complicated file and GitHub cannotdisplay changes </a:t>
            </a:r>
          </a:p>
        </p:txBody>
      </p:sp>
    </p:spTree>
    <p:extLst>
      <p:ext uri="{BB962C8B-B14F-4D97-AF65-F5344CB8AC3E}">
        <p14:creationId xmlns:p14="http://schemas.microsoft.com/office/powerpoint/2010/main" val="422490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2EBA84-47C5-C975-1382-F548E7FF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6290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2CC135-342D-A05E-8D75-212D4A3971F5}"/>
              </a:ext>
            </a:extLst>
          </p:cNvPr>
          <p:cNvSpPr txBox="1"/>
          <p:nvPr/>
        </p:nvSpPr>
        <p:spPr>
          <a:xfrm>
            <a:off x="2811960" y="1742303"/>
            <a:ext cx="65680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If that would be the case, it should have been capable of loading </a:t>
            </a:r>
            <a:br>
              <a:rPr lang="en-ES" dirty="0"/>
            </a:br>
            <a:r>
              <a:rPr lang="en-ES" dirty="0"/>
              <a:t>and traching </a:t>
            </a:r>
            <a:r>
              <a:rPr lang="en-GB" dirty="0"/>
              <a:t>c</a:t>
            </a:r>
            <a:r>
              <a:rPr lang="en-ES" dirty="0"/>
              <a:t>hanges to every line or slide I write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That’s beyond its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But don’t worry, it wil just save the whole document and you</a:t>
            </a:r>
            <a:br>
              <a:rPr lang="en-ES" dirty="0"/>
            </a:br>
            <a:r>
              <a:rPr lang="en-ES" dirty="0"/>
              <a:t>will have the latest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That’s why the full capabilities of GitHub can benefit those</a:t>
            </a:r>
            <a:br>
              <a:rPr lang="en-ES" dirty="0"/>
            </a:br>
            <a:r>
              <a:rPr lang="en-ES" dirty="0"/>
              <a:t>working with code.</a:t>
            </a:r>
          </a:p>
        </p:txBody>
      </p:sp>
    </p:spTree>
    <p:extLst>
      <p:ext uri="{BB962C8B-B14F-4D97-AF65-F5344CB8AC3E}">
        <p14:creationId xmlns:p14="http://schemas.microsoft.com/office/powerpoint/2010/main" val="1646231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EF663-B52F-6860-7EA1-3E8DEEC2D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153D4DA-EF1C-0E75-1A24-8D693DEE0A09}"/>
              </a:ext>
            </a:extLst>
          </p:cNvPr>
          <p:cNvSpPr/>
          <p:nvPr/>
        </p:nvSpPr>
        <p:spPr>
          <a:xfrm>
            <a:off x="1421027" y="568411"/>
            <a:ext cx="1668162" cy="6054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4F98F7-A84E-14E3-95C1-03DD429F2A74}"/>
              </a:ext>
            </a:extLst>
          </p:cNvPr>
          <p:cNvSpPr txBox="1"/>
          <p:nvPr/>
        </p:nvSpPr>
        <p:spPr>
          <a:xfrm>
            <a:off x="2977978" y="1940011"/>
            <a:ext cx="4752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FFFF00"/>
                </a:highlight>
              </a:rPr>
              <a:t>Any moment you can review previous version or </a:t>
            </a:r>
            <a:br>
              <a:rPr lang="en-ES" dirty="0">
                <a:highlight>
                  <a:srgbClr val="FFFF00"/>
                </a:highlight>
              </a:rPr>
            </a:br>
            <a:r>
              <a:rPr lang="en-ES" dirty="0">
                <a:highlight>
                  <a:srgbClr val="FFFF00"/>
                </a:highlight>
              </a:rPr>
              <a:t>even return to one of them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AB4B8E-AF34-786D-4DA5-455E15D5B983}"/>
              </a:ext>
            </a:extLst>
          </p:cNvPr>
          <p:cNvSpPr/>
          <p:nvPr/>
        </p:nvSpPr>
        <p:spPr>
          <a:xfrm>
            <a:off x="0" y="6326659"/>
            <a:ext cx="988541" cy="4077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0ADCD1-59AF-54C7-2F56-1AF88B933D12}"/>
              </a:ext>
            </a:extLst>
          </p:cNvPr>
          <p:cNvSpPr txBox="1"/>
          <p:nvPr/>
        </p:nvSpPr>
        <p:spPr>
          <a:xfrm>
            <a:off x="3089189" y="6161213"/>
            <a:ext cx="421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FFFF00"/>
                </a:highlight>
              </a:rPr>
              <a:t>You can track changes made by other users</a:t>
            </a:r>
          </a:p>
        </p:txBody>
      </p:sp>
    </p:spTree>
    <p:extLst>
      <p:ext uri="{BB962C8B-B14F-4D97-AF65-F5344CB8AC3E}">
        <p14:creationId xmlns:p14="http://schemas.microsoft.com/office/powerpoint/2010/main" val="116796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DCE6CA-2EC9-2344-51E2-3440D2DB4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5" y="0"/>
            <a:ext cx="12211325" cy="647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D86CCA-AA7B-B7C4-9BDC-DC5B94FAB2E4}"/>
              </a:ext>
            </a:extLst>
          </p:cNvPr>
          <p:cNvSpPr/>
          <p:nvPr/>
        </p:nvSpPr>
        <p:spPr>
          <a:xfrm>
            <a:off x="10929257" y="40758"/>
            <a:ext cx="1262743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79399B-3755-E4A1-3070-E1C3792FB6E0}"/>
              </a:ext>
            </a:extLst>
          </p:cNvPr>
          <p:cNvSpPr/>
          <p:nvPr/>
        </p:nvSpPr>
        <p:spPr>
          <a:xfrm>
            <a:off x="1403498" y="5114260"/>
            <a:ext cx="531628" cy="38277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03024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B1883B-7EAF-5E88-9B2C-86E468953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0801" cy="64661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74C08-E65F-EA45-336D-FB41898C3CEB}"/>
              </a:ext>
            </a:extLst>
          </p:cNvPr>
          <p:cNvSpPr txBox="1"/>
          <p:nvPr/>
        </p:nvSpPr>
        <p:spPr>
          <a:xfrm>
            <a:off x="3519597" y="2769781"/>
            <a:ext cx="5151603" cy="1988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The same working environment as in GitHub desktop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Intergraded git working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Review changes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Create branches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Push on github</a:t>
            </a:r>
          </a:p>
        </p:txBody>
      </p:sp>
    </p:spTree>
    <p:extLst>
      <p:ext uri="{BB962C8B-B14F-4D97-AF65-F5344CB8AC3E}">
        <p14:creationId xmlns:p14="http://schemas.microsoft.com/office/powerpoint/2010/main" val="31053800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29E35C-AB78-69FF-B3A4-B175B65C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AFDDDC-C612-52D0-145E-61DD2B21F74E}"/>
              </a:ext>
            </a:extLst>
          </p:cNvPr>
          <p:cNvSpPr/>
          <p:nvPr/>
        </p:nvSpPr>
        <p:spPr>
          <a:xfrm>
            <a:off x="2317898" y="468086"/>
            <a:ext cx="305559" cy="1970314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74019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C466BF-7FD1-D657-26E2-195F2ADF4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17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02C88F-D305-35A0-2390-D7042BA5B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3249"/>
            <a:ext cx="12187689" cy="65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96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AC16B8-64E8-63B7-4160-3DF60D2A4B9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-1" y="43249"/>
            <a:ext cx="12187689" cy="6505832"/>
          </a:xfrm>
          <a:prstGeom prst="rect">
            <a:avLst/>
          </a:prstGeom>
          <a:noFill/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79596F-BAA7-99C9-1AA0-D0D08B2E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77" y="1474346"/>
            <a:ext cx="6978792" cy="2802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8AFA1B-B755-6436-7DAB-42A9ED318E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832"/>
          <a:stretch/>
        </p:blipFill>
        <p:spPr>
          <a:xfrm>
            <a:off x="3161270" y="4428597"/>
            <a:ext cx="7972168" cy="22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4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8FB1F4-9BBE-967C-56AD-5D7F82C6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3999" cy="4510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CDC68-BFD1-AECD-02C2-FE886A5D4E42}"/>
              </a:ext>
            </a:extLst>
          </p:cNvPr>
          <p:cNvSpPr txBox="1"/>
          <p:nvPr/>
        </p:nvSpPr>
        <p:spPr>
          <a:xfrm>
            <a:off x="623623" y="4807928"/>
            <a:ext cx="9328451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ES" dirty="0">
                <a:latin typeface="+mj-lt"/>
              </a:rPr>
              <a:t>Issues allow users to: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Adress problems in their project and assign it to a collaborator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A</a:t>
            </a:r>
            <a:r>
              <a:rPr lang="en-ES" dirty="0">
                <a:latin typeface="+mj-lt"/>
              </a:rPr>
              <a:t>dress a problem and set it as a remember for the future (handy for long-term projects (PhD)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For public repositories, external users can also adress issues (i.e. you publish your own package)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S" dirty="0"/>
          </a:p>
          <a:p>
            <a:endParaRPr lang="en-E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544C007-0410-0397-EF49-04A2BDD603D3}"/>
              </a:ext>
            </a:extLst>
          </p:cNvPr>
          <p:cNvSpPr/>
          <p:nvPr/>
        </p:nvSpPr>
        <p:spPr>
          <a:xfrm>
            <a:off x="669851" y="297712"/>
            <a:ext cx="925033" cy="5954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7340F-13E1-FBEE-26ED-B82B6904525A}"/>
              </a:ext>
            </a:extLst>
          </p:cNvPr>
          <p:cNvSpPr/>
          <p:nvPr/>
        </p:nvSpPr>
        <p:spPr>
          <a:xfrm>
            <a:off x="7783033" y="2466753"/>
            <a:ext cx="2169041" cy="133970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1909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0522D7-8A30-08EC-0ED0-069556C58C49}"/>
              </a:ext>
            </a:extLst>
          </p:cNvPr>
          <p:cNvSpPr txBox="1"/>
          <p:nvPr/>
        </p:nvSpPr>
        <p:spPr>
          <a:xfrm>
            <a:off x="383059" y="321276"/>
            <a:ext cx="7760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Πρώτη εβδομάδα στο μεταπτυχιακό</a:t>
            </a:r>
            <a:endParaRPr lang="en-ES" sz="4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6856A8-BE3C-AE01-BE71-516DB4755A57}"/>
              </a:ext>
            </a:extLst>
          </p:cNvPr>
          <p:cNvCxnSpPr>
            <a:cxnSpLocks/>
          </p:cNvCxnSpPr>
          <p:nvPr/>
        </p:nvCxnSpPr>
        <p:spPr>
          <a:xfrm flipV="1">
            <a:off x="501611" y="1029162"/>
            <a:ext cx="7430277" cy="1563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11B7E0D-1BA5-20EC-319E-8B333001AE5B}"/>
              </a:ext>
            </a:extLst>
          </p:cNvPr>
          <p:cNvSpPr txBox="1"/>
          <p:nvPr/>
        </p:nvSpPr>
        <p:spPr>
          <a:xfrm>
            <a:off x="383059" y="1383354"/>
            <a:ext cx="6206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 </a:t>
            </a:r>
            <a:r>
              <a:rPr lang="el-GR" dirty="0"/>
              <a:t>Υποχρεωτικό εισαγωγικό μάθημα στο προγραμματισμό με R</a:t>
            </a:r>
            <a:endParaRPr lang="en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ES" dirty="0"/>
              <a:t>	</a:t>
            </a:r>
            <a:r>
              <a:rPr lang="el-GR" dirty="0">
                <a:latin typeface="+mj-lt"/>
              </a:rPr>
              <a:t>εξοικείωση με βασικές λειτουργίες </a:t>
            </a:r>
            <a:r>
              <a:rPr lang="en-GB" i="1" dirty="0" err="1">
                <a:latin typeface="+mj-lt"/>
              </a:rPr>
              <a:t>lm</a:t>
            </a:r>
            <a:r>
              <a:rPr lang="en-GB" i="1" dirty="0">
                <a:latin typeface="+mj-lt"/>
              </a:rPr>
              <a:t>()</a:t>
            </a:r>
            <a:endParaRPr lang="en-GB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</a:rPr>
              <a:t>	</a:t>
            </a:r>
            <a:r>
              <a:rPr lang="el-GR" dirty="0">
                <a:latin typeface="+mj-lt"/>
              </a:rPr>
              <a:t>ανάλυση διακύμανσης </a:t>
            </a:r>
            <a:r>
              <a:rPr lang="en-GB" i="1" dirty="0" err="1">
                <a:latin typeface="+mj-lt"/>
              </a:rPr>
              <a:t>aov</a:t>
            </a:r>
            <a:r>
              <a:rPr lang="en-GB" i="1" dirty="0">
                <a:latin typeface="+mj-lt"/>
              </a:rPr>
              <a:t>()</a:t>
            </a:r>
            <a:endParaRPr lang="en-GB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>
                <a:latin typeface="+mj-lt"/>
              </a:rPr>
              <a:t>	</a:t>
            </a:r>
            <a:r>
              <a:rPr lang="el-GR" dirty="0">
                <a:latin typeface="+mj-lt"/>
              </a:rPr>
              <a:t>γραφήματα με</a:t>
            </a:r>
            <a:r>
              <a:rPr lang="en-GB" dirty="0">
                <a:latin typeface="+mj-lt"/>
              </a:rPr>
              <a:t> </a:t>
            </a:r>
            <a:r>
              <a:rPr lang="en-GB" i="1" dirty="0" err="1">
                <a:latin typeface="+mj-lt"/>
              </a:rPr>
              <a:t>barblop</a:t>
            </a:r>
            <a:r>
              <a:rPr lang="en-GB" i="1" dirty="0">
                <a:latin typeface="+mj-lt"/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>
                <a:latin typeface="+mj-lt"/>
              </a:rPr>
              <a:t>	</a:t>
            </a:r>
            <a:r>
              <a:rPr lang="el-GR" dirty="0">
                <a:latin typeface="+mj-lt"/>
              </a:rPr>
              <a:t>βασικές αρχές της βιβλιοθήκης </a:t>
            </a:r>
            <a:r>
              <a:rPr lang="en-GB" i="1" dirty="0" err="1">
                <a:latin typeface="+mj-lt"/>
              </a:rPr>
              <a:t>ggplot</a:t>
            </a:r>
            <a:endParaRPr lang="en-GB" dirty="0">
              <a:latin typeface="+mj-lt"/>
            </a:endParaRPr>
          </a:p>
        </p:txBody>
      </p:sp>
      <p:pic>
        <p:nvPicPr>
          <p:cNvPr id="12" name="Picture 11" descr="A person sitting at a table with food and a can&#10;&#10;Description automatically generated">
            <a:extLst>
              <a:ext uri="{FF2B5EF4-FFF2-40B4-BE49-F238E27FC236}">
                <a16:creationId xmlns:a16="http://schemas.microsoft.com/office/drawing/2014/main" id="{4D1A56C2-AF20-F5F7-C613-4B0EB8682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33" y="3113348"/>
            <a:ext cx="2421675" cy="3228900"/>
          </a:xfrm>
          <a:prstGeom prst="rect">
            <a:avLst/>
          </a:prstGeom>
        </p:spPr>
      </p:pic>
      <p:pic>
        <p:nvPicPr>
          <p:cNvPr id="14" name="Picture 13" descr="A selfie of two men&#10;&#10;Description automatically generated">
            <a:extLst>
              <a:ext uri="{FF2B5EF4-FFF2-40B4-BE49-F238E27FC236}">
                <a16:creationId xmlns:a16="http://schemas.microsoft.com/office/drawing/2014/main" id="{45BC5D05-BCB0-6005-2ECF-4B6CCF19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89" y="3144351"/>
            <a:ext cx="1781712" cy="3166894"/>
          </a:xfrm>
          <a:prstGeom prst="rect">
            <a:avLst/>
          </a:prstGeom>
        </p:spPr>
      </p:pic>
      <p:pic>
        <p:nvPicPr>
          <p:cNvPr id="16" name="Picture 15" descr="Two men taking a selfie&#10;&#10;Description automatically generated">
            <a:extLst>
              <a:ext uri="{FF2B5EF4-FFF2-40B4-BE49-F238E27FC236}">
                <a16:creationId xmlns:a16="http://schemas.microsoft.com/office/drawing/2014/main" id="{A33F9BAD-6CEC-9B10-9AD5-211762ECE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357" y="3144351"/>
            <a:ext cx="2375171" cy="3166894"/>
          </a:xfrm>
          <a:prstGeom prst="rect">
            <a:avLst/>
          </a:prstGeom>
        </p:spPr>
      </p:pic>
      <p:pic>
        <p:nvPicPr>
          <p:cNvPr id="21" name="Picture 20" descr="A group of men with flowers around their heads&#10;&#10;Description automatically generated">
            <a:extLst>
              <a:ext uri="{FF2B5EF4-FFF2-40B4-BE49-F238E27FC236}">
                <a16:creationId xmlns:a16="http://schemas.microsoft.com/office/drawing/2014/main" id="{9C470A7C-67EC-139C-C99F-AFFBDF187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454" y="958982"/>
            <a:ext cx="3649535" cy="17901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82027B-4921-E133-8A79-E1A7EB8E0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361" y="3144351"/>
            <a:ext cx="2380984" cy="31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D7F2EB-707A-73D5-FA78-3251FDAFD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458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7AD2B-E5A3-38EB-E865-83AD5B5A1122}"/>
              </a:ext>
            </a:extLst>
          </p:cNvPr>
          <p:cNvSpPr txBox="1"/>
          <p:nvPr/>
        </p:nvSpPr>
        <p:spPr>
          <a:xfrm>
            <a:off x="208680" y="4730592"/>
            <a:ext cx="553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chemeClr val="bg1"/>
                </a:solidFill>
              </a:rPr>
              <a:t>Handy for long-term projects with multiple collaborators: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C0A0D-B5D4-7913-4721-45796F548BD9}"/>
              </a:ext>
            </a:extLst>
          </p:cNvPr>
          <p:cNvSpPr txBox="1"/>
          <p:nvPr/>
        </p:nvSpPr>
        <p:spPr>
          <a:xfrm>
            <a:off x="627321" y="5099924"/>
            <a:ext cx="575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bg1"/>
                </a:solidFill>
                <a:latin typeface="+mj-lt"/>
              </a:rPr>
              <a:t>I am writing the methods part, can you please review it?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F9C52-B7D4-A4A7-8F47-3FE771386390}"/>
              </a:ext>
            </a:extLst>
          </p:cNvPr>
          <p:cNvSpPr txBox="1"/>
          <p:nvPr/>
        </p:nvSpPr>
        <p:spPr>
          <a:xfrm>
            <a:off x="627320" y="5424964"/>
            <a:ext cx="502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bg1"/>
                </a:solidFill>
                <a:latin typeface="+mj-lt"/>
              </a:rPr>
              <a:t>In the results we have to run a post-hoc analyses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B1F84-59DE-3422-869F-23729CDDA3FF}"/>
              </a:ext>
            </a:extLst>
          </p:cNvPr>
          <p:cNvSpPr txBox="1"/>
          <p:nvPr/>
        </p:nvSpPr>
        <p:spPr>
          <a:xfrm>
            <a:off x="627320" y="5816442"/>
            <a:ext cx="791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>
                <a:solidFill>
                  <a:schemeClr val="bg1"/>
                </a:solidFill>
                <a:latin typeface="+mj-lt"/>
              </a:rPr>
              <a:t>Reviewers suggested to add environmental heterogeneity as an interaction term</a:t>
            </a:r>
          </a:p>
        </p:txBody>
      </p:sp>
    </p:spTree>
    <p:extLst>
      <p:ext uri="{BB962C8B-B14F-4D97-AF65-F5344CB8AC3E}">
        <p14:creationId xmlns:p14="http://schemas.microsoft.com/office/powerpoint/2010/main" val="664353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6FC93A-8A67-13E6-622A-8D7D0C2B1502}"/>
              </a:ext>
            </a:extLst>
          </p:cNvPr>
          <p:cNvSpPr txBox="1"/>
          <p:nvPr/>
        </p:nvSpPr>
        <p:spPr>
          <a:xfrm>
            <a:off x="383059" y="321276"/>
            <a:ext cx="2088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Branches</a:t>
            </a:r>
            <a:endParaRPr lang="en-ES" sz="4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24905F-84C3-55CE-E889-6C860E82B0CF}"/>
              </a:ext>
            </a:extLst>
          </p:cNvPr>
          <p:cNvCxnSpPr>
            <a:cxnSpLocks/>
          </p:cNvCxnSpPr>
          <p:nvPr/>
        </p:nvCxnSpPr>
        <p:spPr>
          <a:xfrm flipV="1">
            <a:off x="482559" y="1029162"/>
            <a:ext cx="1877582" cy="1238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Introduction To Git Version Control Workflow | Build5Nines">
            <a:extLst>
              <a:ext uri="{FF2B5EF4-FFF2-40B4-BE49-F238E27FC236}">
                <a16:creationId xmlns:a16="http://schemas.microsoft.com/office/drawing/2014/main" id="{2F88E5BD-8635-AA88-6001-070FD5535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8"/>
          <a:stretch/>
        </p:blipFill>
        <p:spPr bwMode="auto">
          <a:xfrm>
            <a:off x="1419401" y="3821438"/>
            <a:ext cx="9042633" cy="27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979885-9F5A-386A-BAC5-1D2960CC2BA4}"/>
              </a:ext>
            </a:extLst>
          </p:cNvPr>
          <p:cNvSpPr txBox="1"/>
          <p:nvPr/>
        </p:nvSpPr>
        <p:spPr>
          <a:xfrm>
            <a:off x="482559" y="1359243"/>
            <a:ext cx="10231712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ES" dirty="0"/>
              <a:t>Main feature of Version Control Systems are branches: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Anytime you can create a branch and all the changes will occure outside your ‘main project’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Lets assume yout boss is asking you to modify an R-script and instead of Tukey test to run a Dennett’s test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Without affecting the ‘original script’, </a:t>
            </a:r>
            <a:r>
              <a:rPr lang="en-GB" dirty="0">
                <a:latin typeface="+mj-lt"/>
              </a:rPr>
              <a:t>you</a:t>
            </a:r>
            <a:r>
              <a:rPr lang="en-ES" dirty="0">
                <a:latin typeface="+mj-lt"/>
              </a:rPr>
              <a:t> create a clade and return to the main branch anytime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S" dirty="0">
                <a:latin typeface="+mj-lt"/>
              </a:rPr>
              <a:t>No need to save a new file!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1989730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8C9E8B-0CE3-B510-9455-05BD2261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8700" cy="697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3355A8-22DD-FBCF-AD6D-161483B04C9A}"/>
              </a:ext>
            </a:extLst>
          </p:cNvPr>
          <p:cNvSpPr/>
          <p:nvPr/>
        </p:nvSpPr>
        <p:spPr>
          <a:xfrm>
            <a:off x="6655981" y="1658679"/>
            <a:ext cx="478466" cy="244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75122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244BC4-C680-B664-2A63-36BC5BDC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2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085CF4-530F-0C30-4716-26D4FAF8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659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23AFF9-C4A4-B7C1-4951-1132E565F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7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31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693B7D-777E-38BD-B291-DA2F2706A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1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7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70B930-3E57-01F3-9005-990E5A329E69}"/>
              </a:ext>
            </a:extLst>
          </p:cNvPr>
          <p:cNvSpPr/>
          <p:nvPr/>
        </p:nvSpPr>
        <p:spPr>
          <a:xfrm>
            <a:off x="4316819" y="1148311"/>
            <a:ext cx="3540641" cy="744279"/>
          </a:xfrm>
          <a:prstGeom prst="rect">
            <a:avLst/>
          </a:prstGeom>
          <a:solidFill>
            <a:srgbClr val="9AB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bg1"/>
                </a:solidFill>
              </a:rPr>
              <a:t>Open science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9A36C0-081D-F1B9-E345-4D2F56EA2137}"/>
              </a:ext>
            </a:extLst>
          </p:cNvPr>
          <p:cNvSpPr/>
          <p:nvPr/>
        </p:nvSpPr>
        <p:spPr>
          <a:xfrm>
            <a:off x="4657060" y="404031"/>
            <a:ext cx="2860159" cy="744279"/>
          </a:xfrm>
          <a:prstGeom prst="rect">
            <a:avLst/>
          </a:prstGeom>
          <a:solidFill>
            <a:srgbClr val="A6C3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bg1"/>
                </a:solidFill>
              </a:rPr>
              <a:t>Reproducible science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98C306-1032-E57B-CA98-55B456F71BDE}"/>
              </a:ext>
            </a:extLst>
          </p:cNvPr>
          <p:cNvSpPr/>
          <p:nvPr/>
        </p:nvSpPr>
        <p:spPr>
          <a:xfrm>
            <a:off x="4027966" y="1871320"/>
            <a:ext cx="4136067" cy="744279"/>
          </a:xfrm>
          <a:prstGeom prst="rect">
            <a:avLst/>
          </a:prstGeom>
          <a:solidFill>
            <a:srgbClr val="8EA4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>
                <a:solidFill>
                  <a:schemeClr val="bg1"/>
                </a:solidFill>
              </a:rPr>
              <a:t>Version control systems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3B93D5-A957-6AD3-40ED-13E96787D1B4}"/>
              </a:ext>
            </a:extLst>
          </p:cNvPr>
          <p:cNvSpPr/>
          <p:nvPr/>
        </p:nvSpPr>
        <p:spPr>
          <a:xfrm>
            <a:off x="3359889" y="3359880"/>
            <a:ext cx="5475768" cy="744279"/>
          </a:xfrm>
          <a:prstGeom prst="rect">
            <a:avLst/>
          </a:prstGeom>
          <a:solidFill>
            <a:srgbClr val="7B8DA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‘</a:t>
            </a:r>
            <a:r>
              <a:rPr lang="en-ES" dirty="0">
                <a:solidFill>
                  <a:schemeClr val="bg1"/>
                </a:solidFill>
              </a:rPr>
              <a:t>Tidy data</a:t>
            </a:r>
            <a:r>
              <a:rPr lang="el-GR" dirty="0">
                <a:solidFill>
                  <a:schemeClr val="bg1"/>
                </a:solidFill>
              </a:rPr>
              <a:t>’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90F0CD-14A2-1379-2ADC-8532565F30CA}"/>
              </a:ext>
            </a:extLst>
          </p:cNvPr>
          <p:cNvSpPr/>
          <p:nvPr/>
        </p:nvSpPr>
        <p:spPr>
          <a:xfrm>
            <a:off x="3678866" y="2615600"/>
            <a:ext cx="4816550" cy="744279"/>
          </a:xfrm>
          <a:prstGeom prst="rect">
            <a:avLst/>
          </a:prstGeom>
          <a:solidFill>
            <a:srgbClr val="8597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 err="1">
                <a:solidFill>
                  <a:schemeClr val="bg1"/>
                </a:solidFill>
              </a:rPr>
              <a:t>Μεταδεδομένα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998286-D4C9-223D-AF0B-857C35C4023B}"/>
              </a:ext>
            </a:extLst>
          </p:cNvPr>
          <p:cNvSpPr/>
          <p:nvPr/>
        </p:nvSpPr>
        <p:spPr>
          <a:xfrm>
            <a:off x="2828261" y="4104160"/>
            <a:ext cx="6496493" cy="744279"/>
          </a:xfrm>
          <a:prstGeom prst="rect">
            <a:avLst/>
          </a:prstGeom>
          <a:solidFill>
            <a:srgbClr val="6B7C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Ονοματολογία αρχείων και φακέλων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C0398A-B58E-52E1-7116-26840FF30982}"/>
              </a:ext>
            </a:extLst>
          </p:cNvPr>
          <p:cNvSpPr/>
          <p:nvPr/>
        </p:nvSpPr>
        <p:spPr>
          <a:xfrm>
            <a:off x="2339164" y="4848440"/>
            <a:ext cx="7517218" cy="74427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Δομή φακέλων  </a:t>
            </a:r>
            <a:endParaRPr lang="en-E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09E1A2-E2FC-E55B-ACDA-B28F4209D7FA}"/>
              </a:ext>
            </a:extLst>
          </p:cNvPr>
          <p:cNvSpPr/>
          <p:nvPr/>
        </p:nvSpPr>
        <p:spPr>
          <a:xfrm>
            <a:off x="1912089" y="5592720"/>
            <a:ext cx="8367823" cy="744279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dirty="0">
                <a:solidFill>
                  <a:schemeClr val="bg1"/>
                </a:solidFill>
              </a:rPr>
              <a:t>Συστήματα αρχείων</a:t>
            </a:r>
            <a:endParaRPr lang="en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83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3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9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" grpId="0" animBg="1"/>
      <p:bldP spid="3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C57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Raúl Ochoa-Hueso">
            <a:extLst>
              <a:ext uri="{FF2B5EF4-FFF2-40B4-BE49-F238E27FC236}">
                <a16:creationId xmlns:a16="http://schemas.microsoft.com/office/drawing/2014/main" id="{3246DD61-715E-2711-7D03-076F38710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8" y="1122363"/>
            <a:ext cx="2541588" cy="33035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912CE75-2F8E-D4B8-7EB2-BBC68EC11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88" y="4481513"/>
            <a:ext cx="1243013" cy="12430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onstantinos THEODOROU | Assistant Professor | University of ...">
            <a:extLst>
              <a:ext uri="{FF2B5EF4-FFF2-40B4-BE49-F238E27FC236}">
                <a16:creationId xmlns:a16="http://schemas.microsoft.com/office/drawing/2014/main" id="{5FFEA0C4-FEC4-E075-9C41-78F98829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63" y="4481513"/>
            <a:ext cx="1243013" cy="12430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Νικόλαος Φύλλας - Κέντρο Βιώσιμης και Κυκλικής Βιοοικονομίας">
            <a:extLst>
              <a:ext uri="{FF2B5EF4-FFF2-40B4-BE49-F238E27FC236}">
                <a16:creationId xmlns:a16="http://schemas.microsoft.com/office/drawing/2014/main" id="{3F6E6B50-116D-E7C5-F1C4-7794F67EB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1122363"/>
            <a:ext cx="1784350" cy="2409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173E59-E3A0-F86A-560D-AAAF2657E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438" y="1122363"/>
            <a:ext cx="2409825" cy="2409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amón Casimiro-Soriguer - FEBIMED group">
            <a:extLst>
              <a:ext uri="{FF2B5EF4-FFF2-40B4-BE49-F238E27FC236}">
                <a16:creationId xmlns:a16="http://schemas.microsoft.com/office/drawing/2014/main" id="{1B88FAB5-00E6-0457-30D1-3BF1A28AC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8" y="3587750"/>
            <a:ext cx="2052638" cy="21383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ob Muscarella (@BobMuscarella) / X">
            <a:extLst>
              <a:ext uri="{FF2B5EF4-FFF2-40B4-BE49-F238E27FC236}">
                <a16:creationId xmlns:a16="http://schemas.microsoft.com/office/drawing/2014/main" id="{48E0E9AE-1CE3-C82B-B03D-A24D2B038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38" y="3587750"/>
            <a:ext cx="2141538" cy="21383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4932689-1699-7980-A0A9-640555259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09" y="575616"/>
            <a:ext cx="3616721" cy="109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University of Cádiz - Wikipedia">
            <a:extLst>
              <a:ext uri="{FF2B5EF4-FFF2-40B4-BE49-F238E27FC236}">
                <a16:creationId xmlns:a16="http://schemas.microsoft.com/office/drawing/2014/main" id="{C24D64F7-3C8F-A0E7-A385-0FDE41D1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60" y="1913860"/>
            <a:ext cx="1754982" cy="232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Ecosystem Ecology Lab">
            <a:extLst>
              <a:ext uri="{FF2B5EF4-FFF2-40B4-BE49-F238E27FC236}">
                <a16:creationId xmlns:a16="http://schemas.microsoft.com/office/drawing/2014/main" id="{B7F34DE3-B4F2-D146-BE8D-3C7ECC0ED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20" y="4481513"/>
            <a:ext cx="3175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99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C2FE71-6246-1E06-318B-8194EB463735}"/>
              </a:ext>
            </a:extLst>
          </p:cNvPr>
          <p:cNvSpPr txBox="1"/>
          <p:nvPr/>
        </p:nvSpPr>
        <p:spPr>
          <a:xfrm>
            <a:off x="650450" y="923827"/>
            <a:ext cx="106711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0" i="1" u="none" strike="noStrike">
                <a:solidFill>
                  <a:srgbClr val="24292F"/>
                </a:solidFill>
                <a:effectLst/>
                <a:latin typeface="+mj-lt"/>
              </a:rPr>
              <a:t>“God dammit Pas, I don't understand this. When I decided to do ecology, I thought I would be in the jungle or in a natural ecosystem collecting data or observing pandas. I want action not programming and statistics. Why to </a:t>
            </a:r>
            <a:r>
              <a:rPr lang="en-GB" sz="3200" i="1">
                <a:solidFill>
                  <a:srgbClr val="24292F"/>
                </a:solidFill>
                <a:latin typeface="+mj-lt"/>
              </a:rPr>
              <a:t>be </a:t>
            </a:r>
            <a:r>
              <a:rPr lang="en-GB" sz="3200" b="0" i="1" u="none" strike="noStrike">
                <a:solidFill>
                  <a:srgbClr val="24292F"/>
                </a:solidFill>
                <a:effectLst/>
                <a:latin typeface="+mj-lt"/>
              </a:rPr>
              <a:t>here? </a:t>
            </a:r>
          </a:p>
          <a:p>
            <a:pPr algn="r"/>
            <a:r>
              <a:rPr lang="en-GB" sz="3200" b="0" i="1" u="none" strike="noStrike">
                <a:solidFill>
                  <a:srgbClr val="24292F"/>
                </a:solidFill>
                <a:effectLst/>
                <a:latin typeface="+mj-lt"/>
              </a:rPr>
              <a:t>Aren't</a:t>
            </a:r>
            <a:r>
              <a:rPr lang="en-GB" sz="3200" i="1">
                <a:solidFill>
                  <a:srgbClr val="24292F"/>
                </a:solidFill>
                <a:latin typeface="+mj-lt"/>
              </a:rPr>
              <a:t> pandas cool animals?</a:t>
            </a:r>
            <a:r>
              <a:rPr lang="en-GB" sz="3200" b="0" i="1" u="none" strike="noStrike">
                <a:solidFill>
                  <a:srgbClr val="24292F"/>
                </a:solidFill>
                <a:effectLst/>
                <a:latin typeface="+mj-lt"/>
              </a:rPr>
              <a:t>”</a:t>
            </a:r>
            <a:endParaRPr lang="en-ES" sz="3200" i="1">
              <a:latin typeface="+mj-lt"/>
            </a:endParaRPr>
          </a:p>
        </p:txBody>
      </p:sp>
      <p:pic>
        <p:nvPicPr>
          <p:cNvPr id="6146" name="Picture 2" descr="Coding Panda (@CodingPanda2) / X">
            <a:extLst>
              <a:ext uri="{FF2B5EF4-FFF2-40B4-BE49-F238E27FC236}">
                <a16:creationId xmlns:a16="http://schemas.microsoft.com/office/drawing/2014/main" id="{D8F09379-E9EF-F1DD-7AF9-1E441CB91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84" b="31148"/>
          <a:stretch/>
        </p:blipFill>
        <p:spPr bwMode="auto">
          <a:xfrm>
            <a:off x="3556000" y="4871746"/>
            <a:ext cx="5080000" cy="170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C62545-D7A8-A3DA-3A51-AB9C02796831}"/>
              </a:ext>
            </a:extLst>
          </p:cNvPr>
          <p:cNvCxnSpPr>
            <a:cxnSpLocks/>
          </p:cNvCxnSpPr>
          <p:nvPr/>
        </p:nvCxnSpPr>
        <p:spPr>
          <a:xfrm>
            <a:off x="998838" y="809335"/>
            <a:ext cx="101943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5EBE0A-E4A3-39A8-ADE7-108C70F11AB5}"/>
              </a:ext>
            </a:extLst>
          </p:cNvPr>
          <p:cNvCxnSpPr>
            <a:cxnSpLocks/>
          </p:cNvCxnSpPr>
          <p:nvPr/>
        </p:nvCxnSpPr>
        <p:spPr>
          <a:xfrm>
            <a:off x="998838" y="4079968"/>
            <a:ext cx="10194324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5845D04-1620-0DF1-9FBB-5B24F41ED0AA}"/>
              </a:ext>
            </a:extLst>
          </p:cNvPr>
          <p:cNvSpPr txBox="1"/>
          <p:nvPr/>
        </p:nvSpPr>
        <p:spPr>
          <a:xfrm>
            <a:off x="998838" y="3575224"/>
            <a:ext cx="2918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2000">
                <a:latin typeface="+mj-lt"/>
              </a:rPr>
              <a:t>Yves Sterchi, Uppsala 2019</a:t>
            </a:r>
          </a:p>
        </p:txBody>
      </p:sp>
    </p:spTree>
    <p:extLst>
      <p:ext uri="{BB962C8B-B14F-4D97-AF65-F5344CB8AC3E}">
        <p14:creationId xmlns:p14="http://schemas.microsoft.com/office/powerpoint/2010/main" val="124425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6420F6-7C05-145E-63C7-32AB63366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1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2115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2584</TotalTime>
  <Words>2698</Words>
  <Application>Microsoft Macintosh PowerPoint</Application>
  <PresentationFormat>Widescreen</PresentationFormat>
  <Paragraphs>392</Paragraphs>
  <Slides>78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-apple-system</vt:lpstr>
      <vt:lpstr>Arial</vt:lpstr>
      <vt:lpstr>Calibri</vt:lpstr>
      <vt:lpstr>Calibri Light</vt:lpstr>
      <vt:lpstr>Helvetica</vt:lpstr>
      <vt:lpstr>Merriweather</vt:lpstr>
      <vt:lpstr>Söhne</vt:lpstr>
      <vt:lpstr>Source Sans Pro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Paschalis Chatzopoulos</dc:creator>
  <cp:lastModifiedBy>Paschalis Chatzopoulos</cp:lastModifiedBy>
  <cp:revision>30</cp:revision>
  <dcterms:created xsi:type="dcterms:W3CDTF">2023-10-17T10:12:34Z</dcterms:created>
  <dcterms:modified xsi:type="dcterms:W3CDTF">2023-10-23T15:56:17Z</dcterms:modified>
</cp:coreProperties>
</file>